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5" r:id="rId2"/>
    <p:sldId id="257" r:id="rId3"/>
    <p:sldId id="258" r:id="rId4"/>
    <p:sldId id="266" r:id="rId5"/>
    <p:sldId id="267" r:id="rId6"/>
    <p:sldId id="269" r:id="rId7"/>
    <p:sldId id="270" r:id="rId8"/>
    <p:sldId id="271" r:id="rId9"/>
    <p:sldId id="272" r:id="rId10"/>
    <p:sldId id="273" r:id="rId11"/>
    <p:sldId id="275" r:id="rId12"/>
    <p:sldId id="274" r:id="rId13"/>
    <p:sldId id="276" r:id="rId14"/>
    <p:sldId id="277" r:id="rId15"/>
    <p:sldId id="260" r:id="rId16"/>
    <p:sldId id="261" r:id="rId17"/>
    <p:sldId id="268" r:id="rId18"/>
    <p:sldId id="262" r:id="rId19"/>
    <p:sldId id="263" r:id="rId20"/>
    <p:sldId id="264"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65"/>
            <p14:sldId id="257"/>
            <p14:sldId id="258"/>
          </p14:sldIdLst>
        </p14:section>
        <p14:section name="第一章" id="{4B882786-FA50-4119-AC06-7A451F1E7D9F}">
          <p14:sldIdLst>
            <p14:sldId id="266"/>
            <p14:sldId id="267"/>
            <p14:sldId id="269"/>
          </p14:sldIdLst>
        </p14:section>
        <p14:section name="第二章" id="{C2B279EA-3A31-464D-8707-240388A26462}">
          <p14:sldIdLst>
            <p14:sldId id="270"/>
            <p14:sldId id="271"/>
            <p14:sldId id="272"/>
          </p14:sldIdLst>
        </p14:section>
        <p14:section name="第三章" id="{FAFD5E9F-9173-4FC9-8E01-6EDF7C191525}">
          <p14:sldIdLst>
            <p14:sldId id="273"/>
            <p14:sldId id="275"/>
            <p14:sldId id="274"/>
            <p14:sldId id="276"/>
            <p14:sldId id="277"/>
            <p14:sldId id="260"/>
            <p14:sldId id="261"/>
            <p14:sldId id="268"/>
            <p14:sldId id="262"/>
            <p14:sldId id="263"/>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6092"/>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74" autoAdjust="0"/>
    <p:restoredTop sz="78207" autoAdjust="0"/>
  </p:normalViewPr>
  <p:slideViewPr>
    <p:cSldViewPr snapToGrid="0">
      <p:cViewPr>
        <p:scale>
          <a:sx n="50" d="100"/>
          <a:sy n="50" d="100"/>
        </p:scale>
        <p:origin x="614" y="427"/>
      </p:cViewPr>
      <p:guideLst/>
    </p:cSldViewPr>
  </p:slideViewPr>
  <p:notesTextViewPr>
    <p:cViewPr>
      <p:scale>
        <a:sx n="3" d="2"/>
        <a:sy n="3" d="2"/>
      </p:scale>
      <p:origin x="0" y="-629"/>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非局部自相似性模型。能够获得较好的去噪效果，但缺点较为明显，运算量很大</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13</a:t>
            </a:fld>
            <a:endParaRPr lang="zh-CN" altLang="en-US"/>
          </a:p>
        </p:txBody>
      </p:sp>
    </p:spTree>
    <p:extLst>
      <p:ext uri="{BB962C8B-B14F-4D97-AF65-F5344CB8AC3E}">
        <p14:creationId xmlns:p14="http://schemas.microsoft.com/office/powerpoint/2010/main" val="1912299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接下来，就是我们所利用到的深度学习。</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14</a:t>
            </a:fld>
            <a:endParaRPr lang="zh-CN" altLang="en-US"/>
          </a:p>
        </p:txBody>
      </p:sp>
    </p:spTree>
    <p:extLst>
      <p:ext uri="{BB962C8B-B14F-4D97-AF65-F5344CB8AC3E}">
        <p14:creationId xmlns:p14="http://schemas.microsoft.com/office/powerpoint/2010/main" val="2556183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随着科技的进步、互联网的发展，到目前，几乎每个人都有自己的移动终端，大家越来越多的在互联网上分享自己的生活，而且，大家越来越喜欢拍照分享（</a:t>
            </a:r>
            <a:r>
              <a:rPr lang="en-US" altLang="zh-CN" dirty="0"/>
              <a:t>c</a:t>
            </a:r>
            <a:r>
              <a:rPr lang="zh-CN" altLang="en-US" dirty="0"/>
              <a:t>）同时，人工智能的发展，有时也更多的利用图像信息。但是，由于光线不足、硬件问题等，导致最终的照片受到了噪声的干扰（展示噪声图像），（</a:t>
            </a:r>
            <a:r>
              <a:rPr lang="en-US" altLang="zh-CN" dirty="0"/>
              <a:t>c</a:t>
            </a:r>
            <a:r>
              <a:rPr lang="zh-CN" altLang="en-US" dirty="0"/>
              <a:t>）影响了观感、也非常不利于计算机对它进行进一步的处理。这时候我们就需要对照片进行去噪处理。到目前，深度。。。</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学习又是一个研究的热门，在许多方面已经发挥了很重要的用途，同时，我也是在研究学习深度学习。就萌生了利用深度学习进行图像去噪的想法。这是我的选题背景。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接下来是这次展示的章节安排（</a:t>
            </a:r>
            <a:r>
              <a:rPr lang="en-US" altLang="zh-CN" dirty="0"/>
              <a:t>1</a:t>
            </a:r>
            <a:r>
              <a:rPr lang="zh-CN" altLang="en-US"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3969806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接下来是这次展示的章节安排（</a:t>
            </a:r>
            <a:r>
              <a:rPr lang="en-US" altLang="zh-CN" dirty="0"/>
              <a:t>2</a:t>
            </a:r>
            <a:r>
              <a:rPr lang="zh-CN"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刚刚说的是第一章 选题背景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a:t>
            </a:r>
            <a:r>
              <a:rPr lang="en-US" altLang="zh-CN" dirty="0"/>
              <a:t>c</a:t>
            </a:r>
            <a:r>
              <a:rPr lang="zh-CN" altLang="en-US" dirty="0"/>
              <a:t>）接下来的第三章</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3260205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c</a:t>
            </a:r>
            <a:r>
              <a:rPr lang="zh-CN" altLang="en-US" dirty="0"/>
              <a:t>）接下来的第三章，我来总结一下近年来图像去噪算法的发展以及相关的深度学习的发展，</a:t>
            </a:r>
            <a:endParaRPr lang="en-US" altLang="zh-CN" dirty="0"/>
          </a:p>
          <a:p>
            <a:r>
              <a:rPr lang="zh-CN" altLang="en-US" dirty="0"/>
              <a:t>（</a:t>
            </a:r>
            <a:r>
              <a:rPr lang="en-US" altLang="zh-CN" dirty="0"/>
              <a:t>c</a:t>
            </a:r>
            <a:r>
              <a:rPr lang="zh-CN" altLang="en-US" dirty="0"/>
              <a:t>）第四章 介绍我所采用的网络的结构以及一些影响训练和影响训练结果的因素</a:t>
            </a:r>
            <a:endParaRPr lang="en-US" altLang="zh-CN" dirty="0"/>
          </a:p>
          <a:p>
            <a:r>
              <a:rPr lang="zh-CN" altLang="en-US" dirty="0"/>
              <a:t>（</a:t>
            </a:r>
            <a:r>
              <a:rPr lang="en-US" altLang="zh-CN" dirty="0"/>
              <a:t>c</a:t>
            </a:r>
            <a:r>
              <a:rPr lang="zh-CN" altLang="en-US" dirty="0"/>
              <a:t>）第五章，对比目前一些比较优秀的去噪算法，分别进行去噪效果以及去噪性能的对比</a:t>
            </a:r>
            <a:endParaRPr lang="en-US" altLang="zh-CN" dirty="0"/>
          </a:p>
          <a:p>
            <a:r>
              <a:rPr lang="zh-CN" altLang="en-US" dirty="0"/>
              <a:t>（</a:t>
            </a:r>
            <a:r>
              <a:rPr lang="en-US" altLang="zh-CN" dirty="0"/>
              <a:t>c</a:t>
            </a:r>
            <a:r>
              <a:rPr lang="zh-CN" altLang="en-US" dirty="0"/>
              <a:t>）第六章，就是参考文献</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21722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在这一部分，我首先描述一下噪声，首先是噪声模型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我们可以认为一个包含噪声的图像可以表示为</a:t>
            </a:r>
            <a:r>
              <a:rPr lang="en-US" altLang="zh-CN" dirty="0"/>
              <a:t>Y=R+N</a:t>
            </a:r>
            <a:r>
              <a:rPr lang="zh-CN" altLang="en-US" dirty="0"/>
              <a:t>（</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4006134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a:t>
            </a:r>
            <a:r>
              <a:rPr lang="en-US" altLang="zh-CN" dirty="0"/>
              <a:t>R</a:t>
            </a:r>
            <a:r>
              <a:rPr lang="zh-CN" altLang="en-US" dirty="0"/>
              <a:t>为不包含噪声的纯净图像，</a:t>
            </a:r>
            <a:r>
              <a:rPr lang="en-US" altLang="zh-CN" dirty="0"/>
              <a:t>N</a:t>
            </a:r>
            <a:r>
              <a:rPr lang="zh-CN" altLang="en-US" dirty="0"/>
              <a:t>为噪声，</a:t>
            </a:r>
            <a:r>
              <a:rPr lang="en-US" altLang="zh-CN" dirty="0"/>
              <a:t>Y</a:t>
            </a:r>
            <a:r>
              <a:rPr lang="zh-CN" altLang="en-US" dirty="0"/>
              <a:t>为包含噪声的图像。</a:t>
            </a:r>
            <a:endParaRPr lang="en-US" altLang="zh-CN" dirty="0"/>
          </a:p>
          <a:p>
            <a:r>
              <a:rPr lang="zh-CN" altLang="en-US" dirty="0"/>
              <a:t>我们认为大多数图像的噪声符合高斯分布，（</a:t>
            </a:r>
            <a:r>
              <a:rPr lang="en-US" altLang="zh-CN" dirty="0"/>
              <a:t>c</a:t>
            </a:r>
            <a:r>
              <a:rPr lang="zh-CN" altLang="en-US" dirty="0"/>
              <a:t>），它的绝对值为</a:t>
            </a:r>
            <a:r>
              <a:rPr lang="en-US" altLang="zh-CN" dirty="0"/>
              <a:t>0</a:t>
            </a:r>
            <a:r>
              <a:rPr lang="zh-CN" altLang="en-US" dirty="0"/>
              <a:t>，是一个加性高斯噪声</a:t>
            </a:r>
            <a:endParaRPr lang="en-US" altLang="zh-CN" dirty="0"/>
          </a:p>
          <a:p>
            <a:r>
              <a:rPr lang="zh-CN" altLang="en-US" dirty="0"/>
              <a:t>比如右边这个经典的</a:t>
            </a:r>
            <a:r>
              <a:rPr lang="en-US" altLang="zh-CN" dirty="0" err="1"/>
              <a:t>lena</a:t>
            </a:r>
            <a:r>
              <a:rPr lang="zh-CN" altLang="en-US" dirty="0"/>
              <a:t>图</a:t>
            </a:r>
            <a:endParaRPr lang="en-US" altLang="zh-CN" dirty="0"/>
          </a:p>
          <a:p>
            <a:r>
              <a:rPr lang="zh-CN" altLang="en-US" dirty="0"/>
              <a:t>。。。</a:t>
            </a:r>
            <a:endParaRPr lang="en-US" altLang="zh-CN" dirty="0"/>
          </a:p>
          <a:p>
            <a:r>
              <a:rPr lang="zh-CN" altLang="en-US" dirty="0"/>
              <a:t>噪声包含很多高频信息，同时，细节也是高频信息。很难实现将噪声和细节完全分离。传统方法根据图像</a:t>
            </a:r>
            <a:r>
              <a:rPr lang="en-US" altLang="zh-CN" dirty="0"/>
              <a:t>Y</a:t>
            </a:r>
            <a:r>
              <a:rPr lang="zh-CN" altLang="en-US" dirty="0"/>
              <a:t>，来估计</a:t>
            </a:r>
            <a:r>
              <a:rPr lang="en-US" altLang="zh-CN" dirty="0"/>
              <a:t>R</a:t>
            </a:r>
            <a:r>
              <a:rPr lang="zh-CN" altLang="en-US" dirty="0"/>
              <a:t>。而在这里，我们根据</a:t>
            </a:r>
            <a:r>
              <a:rPr lang="en-US" altLang="zh-CN" dirty="0"/>
              <a:t>Y</a:t>
            </a:r>
            <a:r>
              <a:rPr lang="zh-CN" altLang="en-US" dirty="0"/>
              <a:t>，来预测噪声</a:t>
            </a:r>
            <a:r>
              <a:rPr lang="en-US" altLang="zh-CN" dirty="0"/>
              <a:t>N</a:t>
            </a:r>
            <a:r>
              <a:rPr lang="zh-CN" altLang="en-US" dirty="0"/>
              <a:t>，使用</a:t>
            </a:r>
            <a:r>
              <a:rPr lang="en-US" altLang="zh-CN" dirty="0"/>
              <a:t>Y-N</a:t>
            </a:r>
            <a:r>
              <a:rPr lang="zh-CN" altLang="en-US" dirty="0"/>
              <a:t>的方式来估计原图</a:t>
            </a:r>
            <a:r>
              <a:rPr lang="en-US" altLang="zh-CN" dirty="0"/>
              <a:t>R</a:t>
            </a:r>
            <a:r>
              <a:rPr lang="zh-CN" altLang="en-US" dirty="0"/>
              <a:t>，以提高最终效果。（世间万物各种特征实在太多，不如噪声特征更容易捕捉）</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3699613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不同特点的噪声，大致可以将去噪分为两类。空间域去噪和频域去噪。其中空间域去噪就是直接对图像灰度值进行修改，而频域去噪也叫变换域去噪，首先对图像，从原始空间变换到频域，经过处理再进行逆变换。常见的变换方法有傅立叶变换以及拉普拉斯变换等。</a:t>
            </a:r>
            <a:endParaRPr lang="en-US" altLang="zh-CN" dirty="0"/>
          </a:p>
          <a:p>
            <a:r>
              <a:rPr lang="zh-CN" altLang="en-US" dirty="0"/>
              <a:t>近些年来又有一些新的去噪模型，去噪方法提出。其中一些比较优秀的算法有</a:t>
            </a:r>
            <a:r>
              <a:rPr lang="en-US" altLang="zh-CN" dirty="0"/>
              <a:t>LSSC</a:t>
            </a:r>
            <a:r>
              <a:rPr lang="zh-CN" altLang="en-US" dirty="0"/>
              <a:t>、</a:t>
            </a:r>
            <a:r>
              <a:rPr lang="en-US" altLang="zh-CN" dirty="0"/>
              <a:t>BM3D</a:t>
            </a:r>
            <a:r>
              <a:rPr lang="zh-CN" altLang="en-US" dirty="0"/>
              <a:t>算法。</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12</a:t>
            </a:fld>
            <a:endParaRPr lang="zh-CN" altLang="en-US"/>
          </a:p>
        </p:txBody>
      </p:sp>
    </p:spTree>
    <p:extLst>
      <p:ext uri="{BB962C8B-B14F-4D97-AF65-F5344CB8AC3E}">
        <p14:creationId xmlns:p14="http://schemas.microsoft.com/office/powerpoint/2010/main" val="3634105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endParaRPr kumimoji="1" lang="zh-CN" altLang="en-US" dirty="0"/>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a:t>00</a:t>
            </a:r>
            <a:endParaRPr kumimoji="1" lang="zh-CN" altLang="en-US" dirty="0"/>
          </a:p>
        </p:txBody>
      </p:sp>
    </p:spTree>
    <p:extLst>
      <p:ext uri="{BB962C8B-B14F-4D97-AF65-F5344CB8AC3E}">
        <p14:creationId xmlns:p14="http://schemas.microsoft.com/office/powerpoint/2010/main" val="1568687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6274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
          <p:cNvSpPr txBox="1">
            <a:spLocks/>
          </p:cNvSpPr>
          <p:nvPr/>
        </p:nvSpPr>
        <p:spPr>
          <a:xfrm>
            <a:off x="3165443" y="5156913"/>
            <a:ext cx="5772586" cy="64727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en-US" sz="3600" dirty="0">
                <a:solidFill>
                  <a:schemeClr val="tx1"/>
                </a:solidFill>
                <a:latin typeface="+mj-ea"/>
                <a:ea typeface="+mj-ea"/>
              </a:rPr>
              <a:t>本科生毕业答辩</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522" y="2064582"/>
            <a:ext cx="2336428" cy="2336428"/>
          </a:xfrm>
          <a:prstGeom prst="rect">
            <a:avLst/>
          </a:prstGeom>
        </p:spPr>
      </p:pic>
    </p:spTree>
    <p:extLst>
      <p:ext uri="{BB962C8B-B14F-4D97-AF65-F5344CB8AC3E}">
        <p14:creationId xmlns:p14="http://schemas.microsoft.com/office/powerpoint/2010/main" val="42049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489083" cy="699493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8" name="矩形 7"/>
          <p:cNvSpPr/>
          <p:nvPr/>
        </p:nvSpPr>
        <p:spPr>
          <a:xfrm>
            <a:off x="-128917" y="0"/>
            <a:ext cx="12489083" cy="431975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6"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相关工作</a:t>
            </a:r>
          </a:p>
        </p:txBody>
      </p:sp>
      <p:sp>
        <p:nvSpPr>
          <p:cNvPr id="7"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51" name="文本框 50"/>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Tree>
    <p:extLst>
      <p:ext uri="{BB962C8B-B14F-4D97-AF65-F5344CB8AC3E}">
        <p14:creationId xmlns:p14="http://schemas.microsoft.com/office/powerpoint/2010/main" val="1108578668"/>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250"/>
                            </p:stCondLst>
                            <p:childTnLst>
                              <p:par>
                                <p:cTn id="20" presetID="2" presetClass="exit" presetSubtype="1" fill="hold" grpId="0" nodeType="after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0-ppt_h/2"/>
                                          </p:val>
                                        </p:tav>
                                      </p:tavLst>
                                    </p:anim>
                                    <p:set>
                                      <p:cBhvr>
                                        <p:cTn id="23" dur="1" fill="hold">
                                          <p:stCondLst>
                                            <p:cond delay="4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xit" presetSubtype="1" fill="hold" grpId="1" nodeType="clickEffect">
                                  <p:stCondLst>
                                    <p:cond delay="0"/>
                                  </p:stCondLst>
                                  <p:childTnLst>
                                    <p:anim calcmode="lin" valueType="num">
                                      <p:cBhvr additive="base">
                                        <p:cTn id="27" dur="500"/>
                                        <p:tgtEl>
                                          <p:spTgt spid="8"/>
                                        </p:tgtEl>
                                        <p:attrNameLst>
                                          <p:attrName>ppt_x</p:attrName>
                                        </p:attrNameLst>
                                      </p:cBhvr>
                                      <p:tavLst>
                                        <p:tav tm="0">
                                          <p:val>
                                            <p:strVal val="ppt_x"/>
                                          </p:val>
                                        </p:tav>
                                        <p:tav tm="100000">
                                          <p:val>
                                            <p:strVal val="ppt_x"/>
                                          </p:val>
                                        </p:tav>
                                      </p:tavLst>
                                    </p:anim>
                                    <p:anim calcmode="lin" valueType="num">
                                      <p:cBhvr additive="base">
                                        <p:cTn id="28" dur="500"/>
                                        <p:tgtEl>
                                          <p:spTgt spid="8"/>
                                        </p:tgtEl>
                                        <p:attrNameLst>
                                          <p:attrName>ppt_y</p:attrName>
                                        </p:attrNameLst>
                                      </p:cBhvr>
                                      <p:tavLst>
                                        <p:tav tm="0">
                                          <p:val>
                                            <p:strVal val="ppt_y"/>
                                          </p:val>
                                        </p:tav>
                                        <p:tav tm="100000">
                                          <p:val>
                                            <p:strVal val="0-ppt_h/2"/>
                                          </p:val>
                                        </p:tav>
                                      </p:tavLst>
                                    </p:anim>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250"/>
                                        <p:tgtEl>
                                          <p:spTgt spid="6">
                                            <p:txEl>
                                              <p:pRg st="0" end="0"/>
                                            </p:txEl>
                                          </p:spTgt>
                                        </p:tgtEl>
                                      </p:cBhvr>
                                    </p:animEffect>
                                    <p:set>
                                      <p:cBhvr>
                                        <p:cTn id="35" dur="1" fill="hold">
                                          <p:stCondLst>
                                            <p:cond delay="249"/>
                                          </p:stCondLst>
                                        </p:cTn>
                                        <p:tgtEl>
                                          <p:spTgt spid="6">
                                            <p:txEl>
                                              <p:pRg st="0" end="0"/>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250"/>
                                        <p:tgtEl>
                                          <p:spTgt spid="7">
                                            <p:txEl>
                                              <p:pRg st="0" end="0"/>
                                            </p:txEl>
                                          </p:spTgt>
                                        </p:tgtEl>
                                      </p:cBhvr>
                                    </p:animEffect>
                                    <p:set>
                                      <p:cBhvr>
                                        <p:cTn id="38" dur="1" fill="hold">
                                          <p:stCondLst>
                                            <p:cond delay="249"/>
                                          </p:stCondLst>
                                        </p:cTn>
                                        <p:tgtEl>
                                          <p:spTgt spid="7">
                                            <p:txEl>
                                              <p:pRg st="0" end="0"/>
                                            </p:txEl>
                                          </p:spTgt>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
                                            <p:txEl>
                                              <p:pRg st="0" end="0"/>
                                            </p:txEl>
                                          </p:spTgt>
                                        </p:tgtEl>
                                        <p:attrNameLst>
                                          <p:attrName>style.visibility</p:attrName>
                                        </p:attrNameLst>
                                      </p:cBhvr>
                                      <p:to>
                                        <p:strVal val="visible"/>
                                      </p:to>
                                    </p:set>
                                    <p:animEffect transition="in" filter="fade">
                                      <p:cBhvr>
                                        <p:cTn id="42" dur="500"/>
                                        <p:tgtEl>
                                          <p:spTgt spid="2">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Effect transition="in" filter="fade">
                                      <p:cBhvr>
                                        <p:cTn id="45" dur="500"/>
                                        <p:tgtEl>
                                          <p:spTgt spid="3">
                                            <p:txEl>
                                              <p:pRg st="0" end="0"/>
                                            </p:txEl>
                                          </p:spTgt>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build="p"/>
      <p:bldP spid="8" grpId="0" animBg="1"/>
      <p:bldP spid="8" grpId="1" animBg="1"/>
      <p:bldP spid="6" grpId="0" build="p"/>
      <p:bldP spid="6" grpId="1" build="allAtOnce"/>
      <p:bldP spid="7" grpId="0" build="p"/>
      <p:bldP spid="7" grpId="1" build="allAtOnce"/>
      <p:bldP spid="5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zh-CN" altLang="en-US" dirty="0">
                <a:latin typeface="Century Gothic"/>
              </a:rPr>
              <a:t>相关工作</a:t>
            </a:r>
            <a:endParaRPr kumimoji="1" lang="en-US" altLang="zh-CN" dirty="0">
              <a:latin typeface="Century Gothic"/>
            </a:endParaRPr>
          </a:p>
        </p:txBody>
      </p:sp>
      <p:sp>
        <p:nvSpPr>
          <p:cNvPr id="24" name="文本占位符 23"/>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9" name="文本框 8"/>
          <p:cNvSpPr txBox="1"/>
          <p:nvPr/>
        </p:nvSpPr>
        <p:spPr>
          <a:xfrm>
            <a:off x="1589141" y="2080418"/>
            <a:ext cx="2738810" cy="707886"/>
          </a:xfrm>
          <a:prstGeom prst="rect">
            <a:avLst/>
          </a:prstGeom>
          <a:noFill/>
        </p:spPr>
        <p:txBody>
          <a:bodyPr wrap="square" rtlCol="0">
            <a:spAutoFit/>
          </a:bodyPr>
          <a:lstStyle/>
          <a:p>
            <a:pPr defTabSz="685800"/>
            <a:r>
              <a:rPr lang="zh-CN" altLang="en-US" sz="2000" dirty="0">
                <a:highlight>
                  <a:srgbClr val="C0C0C0"/>
                </a:highlight>
                <a:latin typeface="微软雅黑" panose="020B0503020204020204" pitchFamily="34" charset="-122"/>
                <a:ea typeface="微软雅黑" panose="020B0503020204020204" pitchFamily="34" charset="-122"/>
              </a:rPr>
              <a:t>这里我们认为大多数图像的噪声符合高斯分布</a:t>
            </a:r>
            <a:endParaRPr lang="en-US" altLang="zh-CN" sz="2000" dirty="0">
              <a:highlight>
                <a:srgbClr val="C0C0C0"/>
              </a:highlight>
              <a:latin typeface="微软雅黑" panose="020B0503020204020204" pitchFamily="34" charset="-122"/>
              <a:ea typeface="微软雅黑" panose="020B0503020204020204" pitchFamily="34" charset="-122"/>
            </a:endParaRPr>
          </a:p>
        </p:txBody>
      </p:sp>
      <p:sp>
        <p:nvSpPr>
          <p:cNvPr id="10" name="文本框 9"/>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5" name="文本框 14"/>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
        <p:nvSpPr>
          <p:cNvPr id="22" name="Freeform 183"/>
          <p:cNvSpPr>
            <a:spLocks noEditPoints="1"/>
          </p:cNvSpPr>
          <p:nvPr/>
        </p:nvSpPr>
        <p:spPr bwMode="auto">
          <a:xfrm>
            <a:off x="9749933" y="1973506"/>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9348129" y="2574023"/>
            <a:ext cx="1571625" cy="923330"/>
          </a:xfrm>
          <a:prstGeom prst="rect">
            <a:avLst/>
          </a:prstGeom>
          <a:noFill/>
        </p:spPr>
        <p:txBody>
          <a:bodyPr wrap="square" rtlCol="0">
            <a:spAutoFit/>
          </a:bodyPr>
          <a:lstStyle/>
          <a:p>
            <a:r>
              <a:rPr lang="en-US" altLang="zh-CN" sz="5400" dirty="0">
                <a:solidFill>
                  <a:schemeClr val="bg1"/>
                </a:solidFill>
              </a:rPr>
              <a:t>31%</a:t>
            </a:r>
            <a:endParaRPr lang="zh-CN" altLang="en-US" sz="5400" dirty="0">
              <a:solidFill>
                <a:schemeClr val="bg1"/>
              </a:solidFill>
            </a:endParaRPr>
          </a:p>
        </p:txBody>
      </p:sp>
      <p:pic>
        <p:nvPicPr>
          <p:cNvPr id="26" name="图片 25" descr="图片包含 人员, 妇女, 户外, 服装&#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4845" r="8985"/>
          <a:stretch/>
        </p:blipFill>
        <p:spPr>
          <a:xfrm>
            <a:off x="6862838" y="1058896"/>
            <a:ext cx="3742911" cy="4343605"/>
          </a:xfrm>
          <a:prstGeom prst="rect">
            <a:avLst/>
          </a:prstGeom>
        </p:spPr>
      </p:pic>
      <p:pic>
        <p:nvPicPr>
          <p:cNvPr id="30" name="图片 29"/>
          <p:cNvPicPr>
            <a:picLocks noChangeAspect="1"/>
          </p:cNvPicPr>
          <p:nvPr/>
        </p:nvPicPr>
        <p:blipFill rotWithShape="1">
          <a:blip r:embed="rId4">
            <a:extLst>
              <a:ext uri="{28A0092B-C50C-407E-A947-70E740481C1C}">
                <a14:useLocalDpi xmlns:a14="http://schemas.microsoft.com/office/drawing/2010/main" val="0"/>
              </a:ext>
            </a:extLst>
          </a:blip>
          <a:srcRect r="15327"/>
          <a:stretch/>
        </p:blipFill>
        <p:spPr>
          <a:xfrm>
            <a:off x="7338694" y="1427317"/>
            <a:ext cx="3737515" cy="4343605"/>
          </a:xfrm>
          <a:prstGeom prst="rect">
            <a:avLst/>
          </a:prstGeom>
        </p:spPr>
      </p:pic>
      <p:pic>
        <p:nvPicPr>
          <p:cNvPr id="28" name="图片 27" descr="图片包含 人员, 妇女, 服装, 饰头巾&#10;&#10;已生成极高可信度的说明"/>
          <p:cNvPicPr>
            <a:picLocks noChangeAspect="1"/>
          </p:cNvPicPr>
          <p:nvPr/>
        </p:nvPicPr>
        <p:blipFill rotWithShape="1">
          <a:blip r:embed="rId5">
            <a:extLst>
              <a:ext uri="{28A0092B-C50C-407E-A947-70E740481C1C}">
                <a14:useLocalDpi xmlns:a14="http://schemas.microsoft.com/office/drawing/2010/main" val="0"/>
              </a:ext>
            </a:extLst>
          </a:blip>
          <a:srcRect l="7694" r="9606"/>
          <a:stretch/>
        </p:blipFill>
        <p:spPr>
          <a:xfrm>
            <a:off x="7804672" y="1894433"/>
            <a:ext cx="3609167" cy="4364077"/>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1177042" y="4320986"/>
                <a:ext cx="3576123" cy="1081515"/>
              </a:xfrm>
              <a:prstGeom prst="rect">
                <a:avLst/>
              </a:prstGeom>
              <a:solidFill>
                <a:srgbClr val="376092"/>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bg1"/>
                          </a:solidFill>
                          <a:latin typeface="Cambria Math" panose="02040503050406030204" pitchFamily="18" charset="0"/>
                        </a:rPr>
                        <m:t>𝑵</m:t>
                      </m:r>
                      <m:d>
                        <m:dPr>
                          <m:ctrlPr>
                            <a:rPr lang="zh-CN" altLang="en-US" sz="2800" b="1" i="1">
                              <a:solidFill>
                                <a:schemeClr val="bg1"/>
                              </a:solidFill>
                              <a:latin typeface="Cambria Math" panose="02040503050406030204" pitchFamily="18" charset="0"/>
                            </a:rPr>
                          </m:ctrlPr>
                        </m:dPr>
                        <m:e>
                          <m:r>
                            <a:rPr lang="zh-CN" altLang="en-US" sz="2800" b="1" i="1">
                              <a:solidFill>
                                <a:schemeClr val="bg1"/>
                              </a:solidFill>
                              <a:latin typeface="Cambria Math" panose="02040503050406030204" pitchFamily="18" charset="0"/>
                            </a:rPr>
                            <m:t>𝒙</m:t>
                          </m:r>
                        </m:e>
                      </m:d>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r>
                            <a:rPr lang="zh-CN" altLang="en-US" sz="2800" b="1" i="1">
                              <a:solidFill>
                                <a:schemeClr val="bg1"/>
                              </a:solidFill>
                              <a:latin typeface="Cambria Math" panose="02040503050406030204" pitchFamily="18" charset="0"/>
                            </a:rPr>
                            <m:t>𝟏</m:t>
                          </m:r>
                        </m:num>
                        <m:den>
                          <m:r>
                            <a:rPr lang="zh-CN" altLang="en-US" sz="2800" b="1" i="1">
                              <a:solidFill>
                                <a:schemeClr val="bg1"/>
                              </a:solidFill>
                              <a:latin typeface="Cambria Math" panose="02040503050406030204" pitchFamily="18" charset="0"/>
                            </a:rPr>
                            <m:t>𝝈</m:t>
                          </m:r>
                          <m:rad>
                            <m:radPr>
                              <m:degHide m:val="on"/>
                              <m:ctrlPr>
                                <a:rPr lang="zh-CN" altLang="en-US" sz="2800" b="1" i="1">
                                  <a:solidFill>
                                    <a:schemeClr val="bg1"/>
                                  </a:solidFill>
                                  <a:latin typeface="Cambria Math" panose="02040503050406030204" pitchFamily="18" charset="0"/>
                                </a:rPr>
                              </m:ctrlPr>
                            </m:radPr>
                            <m:deg/>
                            <m:e>
                              <m:r>
                                <a:rPr lang="zh-CN" altLang="en-US" sz="2800" b="1" i="1">
                                  <a:solidFill>
                                    <a:schemeClr val="bg1"/>
                                  </a:solidFill>
                                  <a:latin typeface="Cambria Math" panose="02040503050406030204" pitchFamily="18" charset="0"/>
                                </a:rPr>
                                <m:t>𝟐</m:t>
                              </m:r>
                              <m:r>
                                <a:rPr lang="zh-CN" altLang="en-US" sz="2800" b="1" i="1">
                                  <a:solidFill>
                                    <a:schemeClr val="bg1"/>
                                  </a:solidFill>
                                  <a:latin typeface="Cambria Math" panose="02040503050406030204" pitchFamily="18" charset="0"/>
                                </a:rPr>
                                <m:t>𝝅</m:t>
                              </m:r>
                            </m:e>
                          </m:rad>
                        </m:den>
                      </m:f>
                      <m:r>
                        <a:rPr lang="zh-CN" altLang="en-US" sz="2800" b="1" i="1">
                          <a:solidFill>
                            <a:schemeClr val="bg1"/>
                          </a:solidFill>
                          <a:latin typeface="Cambria Math" panose="02040503050406030204" pitchFamily="18" charset="0"/>
                        </a:rPr>
                        <m:t>⋅</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ⅇ</m:t>
                          </m:r>
                        </m:e>
                        <m:sup>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𝒙</m:t>
                                  </m:r>
                                </m:e>
                                <m:sup>
                                  <m:r>
                                    <a:rPr lang="zh-CN" altLang="en-US" sz="2800" b="1" i="1">
                                      <a:solidFill>
                                        <a:schemeClr val="bg1"/>
                                      </a:solidFill>
                                      <a:latin typeface="Cambria Math" panose="02040503050406030204" pitchFamily="18" charset="0"/>
                                    </a:rPr>
                                    <m:t>𝟐</m:t>
                                  </m:r>
                                </m:sup>
                              </m:sSup>
                            </m:num>
                            <m:den>
                              <m:r>
                                <a:rPr lang="zh-CN" altLang="en-US" sz="2800" b="1" i="1">
                                  <a:solidFill>
                                    <a:schemeClr val="bg1"/>
                                  </a:solidFill>
                                  <a:latin typeface="Cambria Math" panose="02040503050406030204" pitchFamily="18" charset="0"/>
                                </a:rPr>
                                <m:t>𝟐</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𝝈</m:t>
                                  </m:r>
                                </m:e>
                                <m:sup>
                                  <m:r>
                                    <a:rPr lang="zh-CN" altLang="en-US" sz="2800" b="1" i="1">
                                      <a:solidFill>
                                        <a:schemeClr val="bg1"/>
                                      </a:solidFill>
                                      <a:latin typeface="Cambria Math" panose="02040503050406030204" pitchFamily="18" charset="0"/>
                                    </a:rPr>
                                    <m:t>𝟐</m:t>
                                  </m:r>
                                </m:sup>
                              </m:sSup>
                            </m:den>
                          </m:f>
                        </m:sup>
                      </m:sSup>
                    </m:oMath>
                  </m:oMathPara>
                </a14:m>
                <a:endParaRPr lang="zh-CN" altLang="en-US" sz="2800" b="1" i="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177042" y="4320986"/>
                <a:ext cx="3576123" cy="108151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6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grpSp>
        <p:nvGrpSpPr>
          <p:cNvPr id="5" name="组合 4"/>
          <p:cNvGrpSpPr/>
          <p:nvPr/>
        </p:nvGrpSpPr>
        <p:grpSpPr>
          <a:xfrm>
            <a:off x="2291561" y="1853668"/>
            <a:ext cx="2710218" cy="1046602"/>
            <a:chOff x="1392860" y="1853668"/>
            <a:chExt cx="2710218" cy="1046602"/>
          </a:xfrm>
        </p:grpSpPr>
        <p:cxnSp>
          <p:nvCxnSpPr>
            <p:cNvPr id="6" name="直线连接符 14"/>
            <p:cNvCxnSpPr/>
            <p:nvPr/>
          </p:nvCxnSpPr>
          <p:spPr>
            <a:xfrm>
              <a:off x="2522863" y="1853668"/>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 name="组合 20"/>
            <p:cNvGrpSpPr/>
            <p:nvPr/>
          </p:nvGrpSpPr>
          <p:grpSpPr>
            <a:xfrm>
              <a:off x="1392860" y="1853668"/>
              <a:ext cx="647034" cy="1000393"/>
              <a:chOff x="6257925" y="-9525"/>
              <a:chExt cx="1514475" cy="2341563"/>
            </a:xfrm>
            <a:solidFill>
              <a:schemeClr val="tx1"/>
            </a:solidFill>
          </p:grpSpPr>
          <p:sp>
            <p:nvSpPr>
              <p:cNvPr id="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 52"/>
            <p:cNvGrpSpPr/>
            <p:nvPr/>
          </p:nvGrpSpPr>
          <p:grpSpPr>
            <a:xfrm>
              <a:off x="2639811" y="1897089"/>
              <a:ext cx="1463267" cy="957222"/>
              <a:chOff x="1089462" y="1294982"/>
              <a:chExt cx="1463267" cy="957222"/>
            </a:xfrm>
          </p:grpSpPr>
          <p:sp>
            <p:nvSpPr>
              <p:cNvPr id="18" name="文本框 8"/>
              <p:cNvSpPr txBox="1"/>
              <p:nvPr/>
            </p:nvSpPr>
            <p:spPr>
              <a:xfrm>
                <a:off x="1089463" y="1679740"/>
                <a:ext cx="1463266"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直接对图像灰度值进行调整</a:t>
                </a:r>
                <a:endParaRPr lang="en-US" altLang="zh-CN" sz="1200" dirty="0">
                  <a:solidFill>
                    <a:srgbClr val="404040"/>
                  </a:solidFill>
                </a:endParaRPr>
              </a:p>
            </p:txBody>
          </p:sp>
          <p:sp>
            <p:nvSpPr>
              <p:cNvPr id="19" name="矩形 18"/>
              <p:cNvSpPr/>
              <p:nvPr/>
            </p:nvSpPr>
            <p:spPr>
              <a:xfrm>
                <a:off x="1089462" y="1294982"/>
                <a:ext cx="1338828" cy="369332"/>
              </a:xfrm>
              <a:prstGeom prst="rect">
                <a:avLst/>
              </a:prstGeom>
            </p:spPr>
            <p:txBody>
              <a:bodyPr wrap="none">
                <a:spAutoFit/>
              </a:bodyPr>
              <a:lstStyle/>
              <a:p>
                <a:r>
                  <a:rPr lang="zh-CN" altLang="en-US" b="1" dirty="0">
                    <a:solidFill>
                      <a:schemeClr val="accent1">
                        <a:lumMod val="75000"/>
                      </a:schemeClr>
                    </a:solidFill>
                  </a:rPr>
                  <a:t>空间域去噪</a:t>
                </a:r>
              </a:p>
            </p:txBody>
          </p:sp>
        </p:grpSp>
      </p:grpSp>
      <p:grpSp>
        <p:nvGrpSpPr>
          <p:cNvPr id="11" name="组合 10"/>
          <p:cNvGrpSpPr/>
          <p:nvPr/>
        </p:nvGrpSpPr>
        <p:grpSpPr>
          <a:xfrm>
            <a:off x="6635675" y="1852399"/>
            <a:ext cx="2710217" cy="1046602"/>
            <a:chOff x="6635675" y="1852399"/>
            <a:chExt cx="2710217" cy="1046602"/>
          </a:xfrm>
        </p:grpSpPr>
        <p:cxnSp>
          <p:nvCxnSpPr>
            <p:cNvPr id="12"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3" name="组合 20"/>
            <p:cNvGrpSpPr/>
            <p:nvPr/>
          </p:nvGrpSpPr>
          <p:grpSpPr>
            <a:xfrm>
              <a:off x="6635675" y="1852399"/>
              <a:ext cx="647034" cy="1000393"/>
              <a:chOff x="6257925" y="-9525"/>
              <a:chExt cx="1514475" cy="2341563"/>
            </a:xfrm>
            <a:solidFill>
              <a:schemeClr val="tx1"/>
            </a:solidFill>
          </p:grpSpPr>
          <p:sp>
            <p:nvSpPr>
              <p:cNvPr id="14"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 52"/>
            <p:cNvGrpSpPr/>
            <p:nvPr/>
          </p:nvGrpSpPr>
          <p:grpSpPr>
            <a:xfrm>
              <a:off x="7882625" y="1897514"/>
              <a:ext cx="1463267" cy="933498"/>
              <a:chOff x="1089462" y="1294982"/>
              <a:chExt cx="1463267" cy="933498"/>
            </a:xfrm>
          </p:grpSpPr>
          <p:sp>
            <p:nvSpPr>
              <p:cNvPr id="21" name="文本框 8"/>
              <p:cNvSpPr txBox="1"/>
              <p:nvPr/>
            </p:nvSpPr>
            <p:spPr>
              <a:xfrm>
                <a:off x="1089463" y="1679740"/>
                <a:ext cx="1463266" cy="5487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从原始空间变换为频域空间再做处理</a:t>
                </a:r>
                <a:endParaRPr lang="en-US" altLang="zh-CN" sz="1200" dirty="0">
                  <a:solidFill>
                    <a:srgbClr val="404040"/>
                  </a:solidFill>
                </a:endParaRPr>
              </a:p>
            </p:txBody>
          </p:sp>
          <p:sp>
            <p:nvSpPr>
              <p:cNvPr id="22" name="矩形 21"/>
              <p:cNvSpPr/>
              <p:nvPr/>
            </p:nvSpPr>
            <p:spPr>
              <a:xfrm>
                <a:off x="1089462" y="1294982"/>
                <a:ext cx="1107996" cy="369332"/>
              </a:xfrm>
              <a:prstGeom prst="rect">
                <a:avLst/>
              </a:prstGeom>
            </p:spPr>
            <p:txBody>
              <a:bodyPr wrap="none">
                <a:spAutoFit/>
              </a:bodyPr>
              <a:lstStyle/>
              <a:p>
                <a:r>
                  <a:rPr lang="zh-CN" altLang="en-US" b="1" dirty="0">
                    <a:solidFill>
                      <a:schemeClr val="accent1">
                        <a:lumMod val="75000"/>
                      </a:schemeClr>
                    </a:solidFill>
                  </a:rPr>
                  <a:t>频域去噪</a:t>
                </a:r>
              </a:p>
            </p:txBody>
          </p:sp>
        </p:grpSp>
      </p:grpSp>
      <p:grpSp>
        <p:nvGrpSpPr>
          <p:cNvPr id="23" name="组合 22"/>
          <p:cNvGrpSpPr/>
          <p:nvPr/>
        </p:nvGrpSpPr>
        <p:grpSpPr>
          <a:xfrm>
            <a:off x="8005772" y="1852399"/>
            <a:ext cx="2927963" cy="1046602"/>
            <a:chOff x="6635675" y="1852399"/>
            <a:chExt cx="2927963" cy="1046602"/>
          </a:xfrm>
        </p:grpSpPr>
        <p:cxnSp>
          <p:nvCxnSpPr>
            <p:cNvPr id="24"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0"/>
            <p:cNvGrpSpPr/>
            <p:nvPr/>
          </p:nvGrpSpPr>
          <p:grpSpPr>
            <a:xfrm>
              <a:off x="6635675" y="1852399"/>
              <a:ext cx="647034" cy="1000393"/>
              <a:chOff x="6257925" y="-9525"/>
              <a:chExt cx="1514475" cy="2341563"/>
            </a:xfrm>
            <a:solidFill>
              <a:schemeClr val="tx1"/>
            </a:solidFill>
          </p:grpSpPr>
          <p:sp>
            <p:nvSpPr>
              <p:cNvPr id="29"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 52"/>
            <p:cNvGrpSpPr/>
            <p:nvPr/>
          </p:nvGrpSpPr>
          <p:grpSpPr>
            <a:xfrm>
              <a:off x="7882625" y="1897514"/>
              <a:ext cx="1681013" cy="757168"/>
              <a:chOff x="1089462" y="1294982"/>
              <a:chExt cx="1681013" cy="757168"/>
            </a:xfrm>
          </p:grpSpPr>
          <p:sp>
            <p:nvSpPr>
              <p:cNvPr id="27"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28" name="矩形 27"/>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spTree>
    <p:extLst>
      <p:ext uri="{BB962C8B-B14F-4D97-AF65-F5344CB8AC3E}">
        <p14:creationId xmlns:p14="http://schemas.microsoft.com/office/powerpoint/2010/main" val="4355030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45833E-6 2.22222E-6 L -0.10078 2.22222E-6 " pathEditMode="relative" rAng="0" ptsTypes="AA">
                                      <p:cBhvr>
                                        <p:cTn id="6" dur="1000" fill="hold"/>
                                        <p:tgtEl>
                                          <p:spTgt spid="5"/>
                                        </p:tgtEl>
                                        <p:attrNameLst>
                                          <p:attrName>ppt_x</p:attrName>
                                          <p:attrName>ppt_y</p:attrName>
                                        </p:attrNameLst>
                                      </p:cBhvr>
                                      <p:rCtr x="-5039" y="0"/>
                                    </p:animMotion>
                                  </p:childTnLst>
                                </p:cTn>
                              </p:par>
                              <p:par>
                                <p:cTn id="7" presetID="35" presetClass="path" presetSubtype="0" accel="50000" decel="50000" fill="hold" nodeType="withEffect">
                                  <p:stCondLst>
                                    <p:cond delay="0"/>
                                  </p:stCondLst>
                                  <p:childTnLst>
                                    <p:animMotion origin="layout" path="M 1.45833E-6 3.7037E-6 L -0.17123 3.7037E-6 " pathEditMode="relative" rAng="0" ptsTypes="AA">
                                      <p:cBhvr>
                                        <p:cTn id="8" dur="1000" fill="hold"/>
                                        <p:tgtEl>
                                          <p:spTgt spid="11"/>
                                        </p:tgtEl>
                                        <p:attrNameLst>
                                          <p:attrName>ppt_x</p:attrName>
                                          <p:attrName>ppt_y</p:attrName>
                                        </p:attrNameLst>
                                      </p:cBhvr>
                                      <p:rCtr x="-8568" y="0"/>
                                    </p:animMotion>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grpSp>
        <p:nvGrpSpPr>
          <p:cNvPr id="4" name="组合 3"/>
          <p:cNvGrpSpPr/>
          <p:nvPr/>
        </p:nvGrpSpPr>
        <p:grpSpPr>
          <a:xfrm>
            <a:off x="8005772" y="1852399"/>
            <a:ext cx="2927963" cy="1046602"/>
            <a:chOff x="6635675" y="1852399"/>
            <a:chExt cx="2927963" cy="1046602"/>
          </a:xfrm>
        </p:grpSpPr>
        <p:cxnSp>
          <p:nvCxnSpPr>
            <p:cNvPr id="5"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组合 20"/>
            <p:cNvGrpSpPr/>
            <p:nvPr/>
          </p:nvGrpSpPr>
          <p:grpSpPr>
            <a:xfrm>
              <a:off x="6635675" y="1852399"/>
              <a:ext cx="647034" cy="1000393"/>
              <a:chOff x="6257925" y="-9525"/>
              <a:chExt cx="1514475" cy="2341563"/>
            </a:xfrm>
            <a:solidFill>
              <a:schemeClr val="tx1"/>
            </a:solidFill>
          </p:grpSpPr>
          <p:sp>
            <p:nvSpPr>
              <p:cNvPr id="1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 52"/>
            <p:cNvGrpSpPr/>
            <p:nvPr/>
          </p:nvGrpSpPr>
          <p:grpSpPr>
            <a:xfrm>
              <a:off x="7882625" y="1897514"/>
              <a:ext cx="1681013" cy="757168"/>
              <a:chOff x="1089462" y="1294982"/>
              <a:chExt cx="1681013" cy="757168"/>
            </a:xfrm>
          </p:grpSpPr>
          <p:sp>
            <p:nvSpPr>
              <p:cNvPr id="8"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9" name="矩形 8"/>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pic>
        <p:nvPicPr>
          <p:cNvPr id="1026" name="Picture 2" descr="Block-matching illust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40919" y="927365"/>
            <a:ext cx="5223774" cy="522377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688571" y="3169920"/>
            <a:ext cx="4493029" cy="646331"/>
          </a:xfrm>
          <a:prstGeom prst="rect">
            <a:avLst/>
          </a:prstGeom>
          <a:noFill/>
        </p:spPr>
        <p:txBody>
          <a:bodyPr wrap="square" rtlCol="0">
            <a:spAutoFit/>
          </a:bodyPr>
          <a:lstStyle/>
          <a:p>
            <a:r>
              <a:rPr lang="en-US" altLang="zh-CN" sz="3600" dirty="0">
                <a:solidFill>
                  <a:srgbClr val="376092"/>
                </a:solidFill>
              </a:rPr>
              <a:t>BM3D</a:t>
            </a:r>
            <a:r>
              <a:rPr lang="zh-CN" altLang="en-US" sz="3600" dirty="0">
                <a:solidFill>
                  <a:srgbClr val="376092"/>
                </a:solidFill>
              </a:rPr>
              <a:t>算法</a:t>
            </a:r>
            <a:endParaRPr lang="en-US" altLang="zh-CN" sz="3600" dirty="0">
              <a:solidFill>
                <a:srgbClr val="376092"/>
              </a:solidFill>
            </a:endParaRPr>
          </a:p>
        </p:txBody>
      </p:sp>
      <p:sp>
        <p:nvSpPr>
          <p:cNvPr id="14" name="矩形 13"/>
          <p:cNvSpPr/>
          <p:nvPr/>
        </p:nvSpPr>
        <p:spPr>
          <a:xfrm>
            <a:off x="688571" y="3816251"/>
            <a:ext cx="3304309" cy="1477328"/>
          </a:xfrm>
          <a:prstGeom prst="rect">
            <a:avLst/>
          </a:prstGeom>
        </p:spPr>
        <p:txBody>
          <a:bodyPr wrap="square">
            <a:spAutoFit/>
          </a:bodyPr>
          <a:lstStyle/>
          <a:p>
            <a:endParaRPr lang="en-US" altLang="zh-CN" dirty="0"/>
          </a:p>
          <a:p>
            <a:r>
              <a:rPr lang="zh-CN" altLang="en-US" dirty="0"/>
              <a:t>基于非局部自相似性模型。能够获得较好的去噪效果。</a:t>
            </a:r>
            <a:endParaRPr lang="en-US" altLang="zh-CN" dirty="0"/>
          </a:p>
          <a:p>
            <a:endParaRPr lang="en-US" altLang="zh-CN" dirty="0"/>
          </a:p>
          <a:p>
            <a:r>
              <a:rPr lang="zh-CN" altLang="en-US" dirty="0"/>
              <a:t>缺点：运算量很大</a:t>
            </a:r>
          </a:p>
        </p:txBody>
      </p:sp>
    </p:spTree>
    <p:extLst>
      <p:ext uri="{BB962C8B-B14F-4D97-AF65-F5344CB8AC3E}">
        <p14:creationId xmlns:p14="http://schemas.microsoft.com/office/powerpoint/2010/main" val="1086440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70833E-6 3.7037E-6 L -0.56797 3.7037E-6 " pathEditMode="relative" rAng="0" ptsTypes="AA">
                                      <p:cBhvr>
                                        <p:cTn id="6" dur="1000" fill="hold"/>
                                        <p:tgtEl>
                                          <p:spTgt spid="4"/>
                                        </p:tgtEl>
                                        <p:attrNameLst>
                                          <p:attrName>ppt_x</p:attrName>
                                          <p:attrName>ppt_y</p:attrName>
                                        </p:attrNameLst>
                                      </p:cBhvr>
                                      <p:rCtr x="-28398" y="0"/>
                                    </p:animMotion>
                                  </p:childTnLst>
                                </p:cTn>
                              </p:par>
                              <p:par>
                                <p:cTn id="7" presetID="10" presetClass="entr" presetSubtype="0" fill="hold" nodeType="withEffect">
                                  <p:stCondLst>
                                    <p:cond delay="7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7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p:txBody>
          <a:bodyPr>
            <a:normAutofit fontScale="92500" lnSpcReduction="20000"/>
          </a:bodyPr>
          <a:lstStyle/>
          <a:p>
            <a:endParaRPr lang="zh-CN" altLang="en-US"/>
          </a:p>
        </p:txBody>
      </p:sp>
    </p:spTree>
    <p:extLst>
      <p:ext uri="{BB962C8B-B14F-4D97-AF65-F5344CB8AC3E}">
        <p14:creationId xmlns:p14="http://schemas.microsoft.com/office/powerpoint/2010/main" val="2560503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论文结构</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02</a:t>
            </a:r>
            <a:endParaRPr kumimoji="1" lang="zh-CN" altLang="en-US" dirty="0"/>
          </a:p>
        </p:txBody>
      </p:sp>
      <p:grpSp>
        <p:nvGrpSpPr>
          <p:cNvPr id="6" name="组 5"/>
          <p:cNvGrpSpPr/>
          <p:nvPr/>
        </p:nvGrpSpPr>
        <p:grpSpPr>
          <a:xfrm>
            <a:off x="1099641" y="2386233"/>
            <a:ext cx="1572796" cy="1572796"/>
            <a:chOff x="886691" y="2401677"/>
            <a:chExt cx="1817784" cy="1817784"/>
          </a:xfrm>
        </p:grpSpPr>
        <p:sp>
          <p:nvSpPr>
            <p:cNvPr id="5" name="椭圆 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9" name="椭圆 8"/>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0" name="组合 20"/>
            <p:cNvGrpSpPr/>
            <p:nvPr/>
          </p:nvGrpSpPr>
          <p:grpSpPr>
            <a:xfrm>
              <a:off x="1542029" y="2918544"/>
              <a:ext cx="507108" cy="784050"/>
              <a:chOff x="6257925" y="-9525"/>
              <a:chExt cx="1514475" cy="2341563"/>
            </a:xfrm>
            <a:solidFill>
              <a:schemeClr val="accent1">
                <a:lumMod val="75000"/>
              </a:schemeClr>
            </a:solidFill>
          </p:grpSpPr>
          <p:sp>
            <p:nvSpPr>
              <p:cNvPr id="11"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7" name="矩形 6"/>
          <p:cNvSpPr/>
          <p:nvPr/>
        </p:nvSpPr>
        <p:spPr>
          <a:xfrm rot="1800000">
            <a:off x="2377827"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6" name="组 15"/>
          <p:cNvGrpSpPr/>
          <p:nvPr/>
        </p:nvGrpSpPr>
        <p:grpSpPr>
          <a:xfrm>
            <a:off x="3021353" y="3543378"/>
            <a:ext cx="1572796" cy="1572796"/>
            <a:chOff x="886691" y="2401677"/>
            <a:chExt cx="1817784" cy="1817784"/>
          </a:xfrm>
        </p:grpSpPr>
        <p:sp>
          <p:nvSpPr>
            <p:cNvPr id="18" name="椭圆 17"/>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椭圆 20"/>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2" name="组合 20"/>
            <p:cNvGrpSpPr/>
            <p:nvPr/>
          </p:nvGrpSpPr>
          <p:grpSpPr>
            <a:xfrm>
              <a:off x="1542029" y="2918544"/>
              <a:ext cx="507108" cy="784050"/>
              <a:chOff x="6257925" y="-9525"/>
              <a:chExt cx="1514475" cy="2341563"/>
            </a:xfrm>
            <a:solidFill>
              <a:schemeClr val="accent1">
                <a:lumMod val="75000"/>
              </a:schemeClr>
            </a:solidFill>
          </p:grpSpPr>
          <p:sp>
            <p:nvSpPr>
              <p:cNvPr id="23"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26" name="矩形 25"/>
          <p:cNvSpPr/>
          <p:nvPr/>
        </p:nvSpPr>
        <p:spPr>
          <a:xfrm rot="19800000" flipH="1">
            <a:off x="439420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8" name="组 27"/>
          <p:cNvGrpSpPr/>
          <p:nvPr/>
        </p:nvGrpSpPr>
        <p:grpSpPr>
          <a:xfrm>
            <a:off x="4997786" y="2386233"/>
            <a:ext cx="1572796" cy="1572796"/>
            <a:chOff x="886691" y="2401677"/>
            <a:chExt cx="1817784" cy="1817784"/>
          </a:xfrm>
        </p:grpSpPr>
        <p:sp>
          <p:nvSpPr>
            <p:cNvPr id="38" name="椭圆 37"/>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9" name="椭圆 38"/>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40" name="组合 20"/>
            <p:cNvGrpSpPr/>
            <p:nvPr/>
          </p:nvGrpSpPr>
          <p:grpSpPr>
            <a:xfrm>
              <a:off x="1542029" y="2918544"/>
              <a:ext cx="507108" cy="784050"/>
              <a:chOff x="6257925" y="-9525"/>
              <a:chExt cx="1514475" cy="2341563"/>
            </a:xfrm>
            <a:solidFill>
              <a:schemeClr val="accent1">
                <a:lumMod val="75000"/>
              </a:schemeClr>
            </a:solidFill>
          </p:grpSpPr>
          <p:sp>
            <p:nvSpPr>
              <p:cNvPr id="41"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29" name="矩形 28"/>
          <p:cNvSpPr/>
          <p:nvPr/>
        </p:nvSpPr>
        <p:spPr>
          <a:xfrm rot="1800000">
            <a:off x="627597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0" name="组 29"/>
          <p:cNvGrpSpPr/>
          <p:nvPr/>
        </p:nvGrpSpPr>
        <p:grpSpPr>
          <a:xfrm>
            <a:off x="6919499" y="3543378"/>
            <a:ext cx="1572796" cy="1572796"/>
            <a:chOff x="886691" y="2401677"/>
            <a:chExt cx="1817784" cy="1817784"/>
          </a:xfrm>
        </p:grpSpPr>
        <p:sp>
          <p:nvSpPr>
            <p:cNvPr id="32" name="椭圆 31"/>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3" name="椭圆 32"/>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4" name="组合 20"/>
            <p:cNvGrpSpPr/>
            <p:nvPr/>
          </p:nvGrpSpPr>
          <p:grpSpPr>
            <a:xfrm>
              <a:off x="1542029" y="2918544"/>
              <a:ext cx="507108" cy="784050"/>
              <a:chOff x="6257925" y="-9525"/>
              <a:chExt cx="1514475" cy="2341563"/>
            </a:xfrm>
            <a:solidFill>
              <a:schemeClr val="accent1">
                <a:lumMod val="75000"/>
              </a:schemeClr>
            </a:solidFill>
          </p:grpSpPr>
          <p:sp>
            <p:nvSpPr>
              <p:cNvPr id="35"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31" name="矩形 30"/>
          <p:cNvSpPr/>
          <p:nvPr/>
        </p:nvSpPr>
        <p:spPr>
          <a:xfrm rot="19800000" flipH="1">
            <a:off x="8292348"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44" name="组 43"/>
          <p:cNvGrpSpPr/>
          <p:nvPr/>
        </p:nvGrpSpPr>
        <p:grpSpPr>
          <a:xfrm>
            <a:off x="8970347" y="2386233"/>
            <a:ext cx="1572796" cy="1572796"/>
            <a:chOff x="886691" y="2401677"/>
            <a:chExt cx="1817784" cy="1817784"/>
          </a:xfrm>
        </p:grpSpPr>
        <p:sp>
          <p:nvSpPr>
            <p:cNvPr id="45" name="椭圆 4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6" name="椭圆 45"/>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47" name="组合 20"/>
            <p:cNvGrpSpPr/>
            <p:nvPr/>
          </p:nvGrpSpPr>
          <p:grpSpPr>
            <a:xfrm>
              <a:off x="1542029" y="2918544"/>
              <a:ext cx="507108" cy="784050"/>
              <a:chOff x="6257925" y="-9525"/>
              <a:chExt cx="1514475" cy="2341563"/>
            </a:xfrm>
            <a:solidFill>
              <a:schemeClr val="accent1">
                <a:lumMod val="75000"/>
              </a:schemeClr>
            </a:solidFill>
          </p:grpSpPr>
          <p:sp>
            <p:nvSpPr>
              <p:cNvPr id="4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3" name="组 52"/>
          <p:cNvGrpSpPr/>
          <p:nvPr/>
        </p:nvGrpSpPr>
        <p:grpSpPr>
          <a:xfrm>
            <a:off x="1094979" y="1306121"/>
            <a:ext cx="2535087" cy="957222"/>
            <a:chOff x="1089462" y="1294982"/>
            <a:chExt cx="2535087" cy="957222"/>
          </a:xfrm>
        </p:grpSpPr>
        <p:sp>
          <p:nvSpPr>
            <p:cNvPr id="51"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52" name="矩形 51"/>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nvGrpSpPr>
          <p:cNvPr id="54" name="组 53"/>
          <p:cNvGrpSpPr/>
          <p:nvPr/>
        </p:nvGrpSpPr>
        <p:grpSpPr>
          <a:xfrm>
            <a:off x="3021353" y="5266885"/>
            <a:ext cx="2535087" cy="957222"/>
            <a:chOff x="1089462" y="1294982"/>
            <a:chExt cx="2535087" cy="957222"/>
          </a:xfrm>
        </p:grpSpPr>
        <p:sp>
          <p:nvSpPr>
            <p:cNvPr id="55"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56" name="矩形 55"/>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nvGrpSpPr>
          <p:cNvPr id="57" name="组 56"/>
          <p:cNvGrpSpPr/>
          <p:nvPr/>
        </p:nvGrpSpPr>
        <p:grpSpPr>
          <a:xfrm>
            <a:off x="4997786" y="1292580"/>
            <a:ext cx="2535087" cy="957222"/>
            <a:chOff x="1089462" y="1294982"/>
            <a:chExt cx="2535087" cy="957222"/>
          </a:xfrm>
        </p:grpSpPr>
        <p:sp>
          <p:nvSpPr>
            <p:cNvPr id="58"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59" name="矩形 58"/>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nvGrpSpPr>
          <p:cNvPr id="60" name="组 59"/>
          <p:cNvGrpSpPr/>
          <p:nvPr/>
        </p:nvGrpSpPr>
        <p:grpSpPr>
          <a:xfrm>
            <a:off x="8970347" y="1292580"/>
            <a:ext cx="2535087" cy="957222"/>
            <a:chOff x="1089462" y="1294982"/>
            <a:chExt cx="2535087" cy="957222"/>
          </a:xfrm>
        </p:grpSpPr>
        <p:sp>
          <p:nvSpPr>
            <p:cNvPr id="61"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62" name="矩形 61"/>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nvGrpSpPr>
          <p:cNvPr id="63" name="组 62"/>
          <p:cNvGrpSpPr/>
          <p:nvPr/>
        </p:nvGrpSpPr>
        <p:grpSpPr>
          <a:xfrm>
            <a:off x="6919499" y="5266885"/>
            <a:ext cx="2535087" cy="957222"/>
            <a:chOff x="1089462" y="1294982"/>
            <a:chExt cx="2535087" cy="957222"/>
          </a:xfrm>
        </p:grpSpPr>
        <p:sp>
          <p:nvSpPr>
            <p:cNvPr id="64"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65" name="矩形 64"/>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spTree>
    <p:extLst>
      <p:ext uri="{BB962C8B-B14F-4D97-AF65-F5344CB8AC3E}">
        <p14:creationId xmlns:p14="http://schemas.microsoft.com/office/powerpoint/2010/main" val="168862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论文结构</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02</a:t>
            </a:r>
            <a:endParaRPr kumimoji="1" lang="zh-CN" altLang="en-US" dirty="0"/>
          </a:p>
        </p:txBody>
      </p:sp>
      <p:sp>
        <p:nvSpPr>
          <p:cNvPr id="6" name="右箭头 5"/>
          <p:cNvSpPr/>
          <p:nvPr/>
        </p:nvSpPr>
        <p:spPr>
          <a:xfrm>
            <a:off x="753956" y="3436373"/>
            <a:ext cx="10456606" cy="280220"/>
          </a:xfrm>
          <a:prstGeom prst="rightArrow">
            <a:avLst/>
          </a:prstGeom>
          <a:gradFill>
            <a:gsLst>
              <a:gs pos="100000">
                <a:schemeClr val="bg1">
                  <a:alpha val="0"/>
                </a:schemeClr>
              </a:gs>
              <a:gs pos="67000">
                <a:schemeClr val="accent1">
                  <a:lumMod val="75000"/>
                </a:schemeClr>
              </a:gs>
              <a:gs pos="23000">
                <a:schemeClr val="accent1">
                  <a:lumMod val="50000"/>
                  <a:alpha val="8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7" name="组 6"/>
          <p:cNvGrpSpPr/>
          <p:nvPr/>
        </p:nvGrpSpPr>
        <p:grpSpPr>
          <a:xfrm>
            <a:off x="753956" y="1922988"/>
            <a:ext cx="2919647" cy="1245981"/>
            <a:chOff x="886691" y="1746008"/>
            <a:chExt cx="2919647" cy="1245981"/>
          </a:xfrm>
        </p:grpSpPr>
        <p:sp>
          <p:nvSpPr>
            <p:cNvPr id="21" name="矩形 20"/>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22"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grpSp>
        <p:nvGrpSpPr>
          <p:cNvPr id="27" name="组 26"/>
          <p:cNvGrpSpPr/>
          <p:nvPr/>
        </p:nvGrpSpPr>
        <p:grpSpPr>
          <a:xfrm>
            <a:off x="3398834" y="3921907"/>
            <a:ext cx="2919647" cy="1245981"/>
            <a:chOff x="886691" y="1746008"/>
            <a:chExt cx="2919647" cy="1245981"/>
          </a:xfrm>
        </p:grpSpPr>
        <p:sp>
          <p:nvSpPr>
            <p:cNvPr id="28" name="矩形 27"/>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29"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grpSp>
        <p:nvGrpSpPr>
          <p:cNvPr id="30" name="组 29"/>
          <p:cNvGrpSpPr/>
          <p:nvPr/>
        </p:nvGrpSpPr>
        <p:grpSpPr>
          <a:xfrm>
            <a:off x="5817569" y="1922988"/>
            <a:ext cx="2919647" cy="1245981"/>
            <a:chOff x="886691" y="1746008"/>
            <a:chExt cx="2919647" cy="1245981"/>
          </a:xfrm>
        </p:grpSpPr>
        <p:sp>
          <p:nvSpPr>
            <p:cNvPr id="31" name="矩形 30"/>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32"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grpSp>
        <p:nvGrpSpPr>
          <p:cNvPr id="33" name="组 32"/>
          <p:cNvGrpSpPr/>
          <p:nvPr/>
        </p:nvGrpSpPr>
        <p:grpSpPr>
          <a:xfrm>
            <a:off x="8462447" y="3921907"/>
            <a:ext cx="2919647" cy="1245981"/>
            <a:chOff x="886691" y="1746008"/>
            <a:chExt cx="2919647" cy="1245981"/>
          </a:xfrm>
        </p:grpSpPr>
        <p:sp>
          <p:nvSpPr>
            <p:cNvPr id="34" name="矩形 33"/>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35"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spTree>
    <p:extLst>
      <p:ext uri="{BB962C8B-B14F-4D97-AF65-F5344CB8AC3E}">
        <p14:creationId xmlns:p14="http://schemas.microsoft.com/office/powerpoint/2010/main" val="56800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01</a:t>
            </a:r>
            <a:endParaRPr kumimoji="1" lang="zh-CN" altLang="en-US" dirty="0"/>
          </a:p>
        </p:txBody>
      </p:sp>
      <p:pic>
        <p:nvPicPr>
          <p:cNvPr id="9" name="图片 8"/>
          <p:cNvPicPr>
            <a:picLocks noChangeAspect="1"/>
          </p:cNvPicPr>
          <p:nvPr/>
        </p:nvPicPr>
        <p:blipFill rotWithShape="1">
          <a:blip r:embed="rId2">
            <a:extLst>
              <a:ext uri="{BEBA8EAE-BF5A-486C-A8C5-ECC9F3942E4B}">
                <a14:imgProps xmlns:a14="http://schemas.microsoft.com/office/drawing/2010/main">
                  <a14:imgLayer r:embed="rId3">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7277"/>
          <a:stretch/>
        </p:blipFill>
        <p:spPr>
          <a:xfrm>
            <a:off x="0" y="4223630"/>
            <a:ext cx="12192000" cy="2634370"/>
          </a:xfrm>
          <a:prstGeom prst="rect">
            <a:avLst/>
          </a:prstGeom>
        </p:spPr>
      </p:pic>
      <p:sp>
        <p:nvSpPr>
          <p:cNvPr id="21" name="文本框 8"/>
          <p:cNvSpPr txBox="1"/>
          <p:nvPr/>
        </p:nvSpPr>
        <p:spPr>
          <a:xfrm>
            <a:off x="2639811" y="1730638"/>
            <a:ext cx="2517668" cy="12926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cxnSp>
        <p:nvCxnSpPr>
          <p:cNvPr id="15" name="直线连接符 14"/>
          <p:cNvCxnSpPr/>
          <p:nvPr/>
        </p:nvCxnSpPr>
        <p:spPr>
          <a:xfrm>
            <a:off x="2522863" y="1853668"/>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4" name="组合 20"/>
          <p:cNvGrpSpPr/>
          <p:nvPr/>
        </p:nvGrpSpPr>
        <p:grpSpPr>
          <a:xfrm>
            <a:off x="1392860" y="1853668"/>
            <a:ext cx="647034" cy="1000393"/>
            <a:chOff x="6257925" y="-9525"/>
            <a:chExt cx="1514475" cy="2341563"/>
          </a:xfrm>
          <a:solidFill>
            <a:schemeClr val="tx1"/>
          </a:solidFill>
        </p:grpSpPr>
        <p:sp>
          <p:nvSpPr>
            <p:cNvPr id="25"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8" name="文本框 8"/>
          <p:cNvSpPr txBox="1"/>
          <p:nvPr/>
        </p:nvSpPr>
        <p:spPr>
          <a:xfrm>
            <a:off x="7882626" y="1729369"/>
            <a:ext cx="2517668" cy="12926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cxnSp>
        <p:nvCxnSpPr>
          <p:cNvPr id="29"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组合 20"/>
          <p:cNvGrpSpPr/>
          <p:nvPr/>
        </p:nvGrpSpPr>
        <p:grpSpPr>
          <a:xfrm>
            <a:off x="6635675" y="1852399"/>
            <a:ext cx="647034" cy="1000393"/>
            <a:chOff x="6257925" y="-9525"/>
            <a:chExt cx="1514475" cy="2341563"/>
          </a:xfrm>
          <a:solidFill>
            <a:schemeClr val="tx1"/>
          </a:solidFill>
        </p:grpSpPr>
        <p:sp>
          <p:nvSpPr>
            <p:cNvPr id="31"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54404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研究方法</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03</a:t>
            </a:r>
            <a:endParaRPr kumimoji="1" lang="zh-CN" altLang="en-US" dirty="0"/>
          </a:p>
        </p:txBody>
      </p:sp>
      <p:sp>
        <p:nvSpPr>
          <p:cNvPr id="5" name="右箭头 4"/>
          <p:cNvSpPr/>
          <p:nvPr/>
        </p:nvSpPr>
        <p:spPr>
          <a:xfrm>
            <a:off x="8458410" y="3023420"/>
            <a:ext cx="2831690" cy="2507226"/>
          </a:xfrm>
          <a:prstGeom prst="rightArrow">
            <a:avLst>
              <a:gd name="adj1" fmla="val 65827"/>
              <a:gd name="adj2" fmla="val 4352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右箭头 20"/>
          <p:cNvSpPr/>
          <p:nvPr/>
        </p:nvSpPr>
        <p:spPr>
          <a:xfrm>
            <a:off x="6400484" y="3023420"/>
            <a:ext cx="2979174" cy="2507226"/>
          </a:xfrm>
          <a:prstGeom prst="rightArrow">
            <a:avLst>
              <a:gd name="adj1" fmla="val 65827"/>
              <a:gd name="adj2" fmla="val 4352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 name="右箭头 23"/>
          <p:cNvSpPr/>
          <p:nvPr/>
        </p:nvSpPr>
        <p:spPr>
          <a:xfrm>
            <a:off x="3946455" y="3023420"/>
            <a:ext cx="3391078" cy="2507226"/>
          </a:xfrm>
          <a:prstGeom prst="rightArrow">
            <a:avLst>
              <a:gd name="adj1" fmla="val 65827"/>
              <a:gd name="adj2" fmla="val 435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 name="右箭头 24"/>
          <p:cNvSpPr/>
          <p:nvPr/>
        </p:nvSpPr>
        <p:spPr>
          <a:xfrm>
            <a:off x="886691" y="3023420"/>
            <a:ext cx="4017357" cy="2507226"/>
          </a:xfrm>
          <a:prstGeom prst="rightArrow">
            <a:avLst>
              <a:gd name="adj1" fmla="val 65827"/>
              <a:gd name="adj2" fmla="val 4352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6" name="组 25"/>
          <p:cNvGrpSpPr/>
          <p:nvPr/>
        </p:nvGrpSpPr>
        <p:grpSpPr>
          <a:xfrm>
            <a:off x="886691" y="2160897"/>
            <a:ext cx="2454029" cy="1005915"/>
            <a:chOff x="886691" y="1746008"/>
            <a:chExt cx="2454029" cy="1005915"/>
          </a:xfrm>
        </p:grpSpPr>
        <p:sp>
          <p:nvSpPr>
            <p:cNvPr id="29" name="矩形 28"/>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32"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在此处添加标题</a:t>
              </a:r>
            </a:p>
          </p:txBody>
        </p:sp>
      </p:grpSp>
      <p:grpSp>
        <p:nvGrpSpPr>
          <p:cNvPr id="35" name="组 34"/>
          <p:cNvGrpSpPr/>
          <p:nvPr/>
        </p:nvGrpSpPr>
        <p:grpSpPr>
          <a:xfrm>
            <a:off x="3979901" y="2160897"/>
            <a:ext cx="2454029" cy="1005915"/>
            <a:chOff x="886691" y="1746008"/>
            <a:chExt cx="2454029" cy="1005915"/>
          </a:xfrm>
        </p:grpSpPr>
        <p:sp>
          <p:nvSpPr>
            <p:cNvPr id="36" name="矩形 35"/>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37"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a:t>
              </a:r>
              <a:r>
                <a:rPr lang="zh-CN" altLang="en-US" sz="2000" b="1">
                  <a:solidFill>
                    <a:schemeClr val="accent1"/>
                  </a:solidFill>
                  <a:latin typeface="+mn-ea"/>
                </a:rPr>
                <a:t>此处添加标题</a:t>
              </a:r>
              <a:endParaRPr lang="zh-CN" altLang="en-US" sz="2000" b="1" dirty="0">
                <a:solidFill>
                  <a:schemeClr val="accent1"/>
                </a:solidFill>
                <a:latin typeface="+mn-ea"/>
              </a:endParaRPr>
            </a:p>
          </p:txBody>
        </p:sp>
      </p:grpSp>
      <p:grpSp>
        <p:nvGrpSpPr>
          <p:cNvPr id="38" name="组 37"/>
          <p:cNvGrpSpPr/>
          <p:nvPr/>
        </p:nvGrpSpPr>
        <p:grpSpPr>
          <a:xfrm>
            <a:off x="6644761" y="2160897"/>
            <a:ext cx="2454029" cy="1005915"/>
            <a:chOff x="886691" y="1746008"/>
            <a:chExt cx="2454029" cy="1005915"/>
          </a:xfrm>
        </p:grpSpPr>
        <p:sp>
          <p:nvSpPr>
            <p:cNvPr id="39" name="矩形 38"/>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0"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在此处添加标题</a:t>
              </a:r>
            </a:p>
          </p:txBody>
        </p:sp>
      </p:grpSp>
      <p:grpSp>
        <p:nvGrpSpPr>
          <p:cNvPr id="41" name="组 40"/>
          <p:cNvGrpSpPr/>
          <p:nvPr/>
        </p:nvGrpSpPr>
        <p:grpSpPr>
          <a:xfrm>
            <a:off x="9309621" y="2160897"/>
            <a:ext cx="2454029" cy="1005915"/>
            <a:chOff x="886691" y="1746008"/>
            <a:chExt cx="2454029" cy="1005915"/>
          </a:xfrm>
        </p:grpSpPr>
        <p:sp>
          <p:nvSpPr>
            <p:cNvPr id="42" name="矩形 41"/>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3"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a:t>
              </a:r>
              <a:r>
                <a:rPr lang="zh-CN" altLang="en-US" sz="2000" b="1">
                  <a:solidFill>
                    <a:schemeClr val="accent1"/>
                  </a:solidFill>
                  <a:latin typeface="+mn-ea"/>
                </a:rPr>
                <a:t>此处添加标题</a:t>
              </a:r>
              <a:endParaRPr lang="zh-CN" altLang="en-US" sz="2000" b="1" dirty="0">
                <a:solidFill>
                  <a:schemeClr val="accent1"/>
                </a:solidFill>
                <a:latin typeface="+mn-ea"/>
              </a:endParaRPr>
            </a:p>
          </p:txBody>
        </p:sp>
      </p:grpSp>
    </p:spTree>
    <p:extLst>
      <p:ext uri="{BB962C8B-B14F-4D97-AF65-F5344CB8AC3E}">
        <p14:creationId xmlns:p14="http://schemas.microsoft.com/office/powerpoint/2010/main" val="179834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主要结论</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05</a:t>
            </a:r>
            <a:endParaRPr kumimoji="1" lang="zh-CN" altLang="en-US" dirty="0"/>
          </a:p>
        </p:txBody>
      </p:sp>
      <p:sp>
        <p:nvSpPr>
          <p:cNvPr id="5" name="立方体 4"/>
          <p:cNvSpPr/>
          <p:nvPr/>
        </p:nvSpPr>
        <p:spPr>
          <a:xfrm>
            <a:off x="2993922" y="1194620"/>
            <a:ext cx="2698956" cy="2934929"/>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立方体 12"/>
          <p:cNvSpPr/>
          <p:nvPr/>
        </p:nvSpPr>
        <p:spPr>
          <a:xfrm>
            <a:off x="2417915" y="1815595"/>
            <a:ext cx="2698956" cy="2934929"/>
          </a:xfrm>
          <a:prstGeom prst="cube">
            <a:avLst>
              <a:gd name="adj" fmla="val 65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立方体 13"/>
          <p:cNvSpPr/>
          <p:nvPr/>
        </p:nvSpPr>
        <p:spPr>
          <a:xfrm>
            <a:off x="1841909" y="2436570"/>
            <a:ext cx="2698956"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立方体 14"/>
          <p:cNvSpPr/>
          <p:nvPr/>
        </p:nvSpPr>
        <p:spPr>
          <a:xfrm>
            <a:off x="1265903" y="3057546"/>
            <a:ext cx="2698956" cy="2934929"/>
          </a:xfrm>
          <a:prstGeom prst="cube">
            <a:avLst>
              <a:gd name="adj" fmla="val 651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2" name="矩形 21"/>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23" name="文本框 8"/>
          <p:cNvSpPr txBox="1"/>
          <p:nvPr/>
        </p:nvSpPr>
        <p:spPr>
          <a:xfrm>
            <a:off x="8065485" y="1253614"/>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lumMod val="50000"/>
                  </a:schemeClr>
                </a:solidFill>
                <a:latin typeface="+mn-ea"/>
              </a:rPr>
              <a:t>在此处添加标题</a:t>
            </a:r>
          </a:p>
        </p:txBody>
      </p:sp>
      <p:sp>
        <p:nvSpPr>
          <p:cNvPr id="31" name="矩形 30"/>
          <p:cNvSpPr/>
          <p:nvPr/>
        </p:nvSpPr>
        <p:spPr>
          <a:xfrm>
            <a:off x="7329079" y="2931380"/>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32" name="文本框 8"/>
          <p:cNvSpPr txBox="1"/>
          <p:nvPr/>
        </p:nvSpPr>
        <p:spPr>
          <a:xfrm>
            <a:off x="7329079" y="2497929"/>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lumMod val="75000"/>
                  </a:schemeClr>
                </a:solidFill>
                <a:latin typeface="+mn-ea"/>
              </a:rPr>
              <a:t>在此处添加标题</a:t>
            </a:r>
          </a:p>
        </p:txBody>
      </p:sp>
      <p:sp>
        <p:nvSpPr>
          <p:cNvPr id="41" name="矩形 40"/>
          <p:cNvSpPr/>
          <p:nvPr/>
        </p:nvSpPr>
        <p:spPr>
          <a:xfrm>
            <a:off x="6592673" y="417569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2" name="文本框 8"/>
          <p:cNvSpPr txBox="1"/>
          <p:nvPr/>
        </p:nvSpPr>
        <p:spPr>
          <a:xfrm>
            <a:off x="6592673" y="3742244"/>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在此处添加标题</a:t>
            </a:r>
          </a:p>
        </p:txBody>
      </p:sp>
      <p:sp>
        <p:nvSpPr>
          <p:cNvPr id="44" name="矩形 4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5" name="文本框 8"/>
          <p:cNvSpPr txBox="1"/>
          <p:nvPr/>
        </p:nvSpPr>
        <p:spPr>
          <a:xfrm>
            <a:off x="5856267" y="4986560"/>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lumMod val="60000"/>
                    <a:lumOff val="40000"/>
                  </a:schemeClr>
                </a:solidFill>
                <a:latin typeface="+mn-ea"/>
              </a:rPr>
              <a:t>在此处添加标题</a:t>
            </a:r>
          </a:p>
        </p:txBody>
      </p:sp>
    </p:spTree>
    <p:extLst>
      <p:ext uri="{BB962C8B-B14F-4D97-AF65-F5344CB8AC3E}">
        <p14:creationId xmlns:p14="http://schemas.microsoft.com/office/powerpoint/2010/main" val="23366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151542"/>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50543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主要结论</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05</a:t>
            </a:r>
            <a:endParaRPr kumimoji="1" lang="zh-CN" altLang="en-US" dirty="0"/>
          </a:p>
        </p:txBody>
      </p:sp>
      <p:sp>
        <p:nvSpPr>
          <p:cNvPr id="4" name="梯形 3"/>
          <p:cNvSpPr/>
          <p:nvPr/>
        </p:nvSpPr>
        <p:spPr>
          <a:xfrm>
            <a:off x="-1622323" y="5206181"/>
            <a:ext cx="8524570" cy="1150374"/>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梯形 16"/>
          <p:cNvSpPr/>
          <p:nvPr/>
        </p:nvSpPr>
        <p:spPr>
          <a:xfrm>
            <a:off x="-1292113" y="3942737"/>
            <a:ext cx="7864147" cy="1150374"/>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梯形 17"/>
          <p:cNvSpPr/>
          <p:nvPr/>
        </p:nvSpPr>
        <p:spPr>
          <a:xfrm>
            <a:off x="-961900" y="2679293"/>
            <a:ext cx="7193976" cy="1150374"/>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梯形 19"/>
          <p:cNvSpPr/>
          <p:nvPr/>
        </p:nvSpPr>
        <p:spPr>
          <a:xfrm>
            <a:off x="-621942" y="1415849"/>
            <a:ext cx="6507676" cy="1150374"/>
          </a:xfrm>
          <a:prstGeom prst="trapezoi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矩形 20"/>
          <p:cNvSpPr/>
          <p:nvPr/>
        </p:nvSpPr>
        <p:spPr>
          <a:xfrm>
            <a:off x="1082912" y="1704804"/>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4" name="矩形 23"/>
          <p:cNvSpPr/>
          <p:nvPr/>
        </p:nvSpPr>
        <p:spPr>
          <a:xfrm>
            <a:off x="1075891" y="2968248"/>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5" name="矩形 24"/>
          <p:cNvSpPr/>
          <p:nvPr/>
        </p:nvSpPr>
        <p:spPr>
          <a:xfrm>
            <a:off x="1075891" y="4231692"/>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6" name="矩形 25"/>
          <p:cNvSpPr/>
          <p:nvPr/>
        </p:nvSpPr>
        <p:spPr>
          <a:xfrm>
            <a:off x="1075891" y="5495136"/>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9" name="矩形 28"/>
          <p:cNvSpPr/>
          <p:nvPr/>
        </p:nvSpPr>
        <p:spPr>
          <a:xfrm>
            <a:off x="7818151" y="2968248"/>
            <a:ext cx="3302133" cy="1772793"/>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sp>
        <p:nvSpPr>
          <p:cNvPr id="30" name="文本框 8"/>
          <p:cNvSpPr txBox="1"/>
          <p:nvPr/>
        </p:nvSpPr>
        <p:spPr>
          <a:xfrm>
            <a:off x="7818151" y="2534797"/>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在此处添加小结标题</a:t>
            </a:r>
          </a:p>
        </p:txBody>
      </p:sp>
    </p:spTree>
    <p:extLst>
      <p:ext uri="{BB962C8B-B14F-4D97-AF65-F5344CB8AC3E}">
        <p14:creationId xmlns:p14="http://schemas.microsoft.com/office/powerpoint/2010/main" val="137671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p:txBody>
          <a:bodyPr>
            <a:normAutofit lnSpcReduction="10000"/>
          </a:bodyPr>
          <a:lstStyle/>
          <a:p>
            <a:r>
              <a:rPr kumimoji="1" lang="zh-CN" altLang="en-US" dirty="0"/>
              <a:t>章节安排</a:t>
            </a:r>
          </a:p>
        </p:txBody>
      </p:sp>
      <p:sp>
        <p:nvSpPr>
          <p:cNvPr id="5" name="文本占位符 4"/>
          <p:cNvSpPr>
            <a:spLocks noGrp="1"/>
          </p:cNvSpPr>
          <p:nvPr>
            <p:ph type="body" sz="quarter" idx="13"/>
          </p:nvPr>
        </p:nvSpPr>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p:txBody>
          <a:bodyPr>
            <a:normAutofit lnSpcReduction="10000"/>
          </a:bodyPr>
          <a:lstStyle/>
          <a:p>
            <a:r>
              <a:rPr kumimoji="1" lang="zh-CN" altLang="en-US" dirty="0"/>
              <a:t>相关工作</a:t>
            </a:r>
          </a:p>
        </p:txBody>
      </p:sp>
      <p:sp>
        <p:nvSpPr>
          <p:cNvPr id="7" name="文本占位符 6"/>
          <p:cNvSpPr>
            <a:spLocks noGrp="1"/>
          </p:cNvSpPr>
          <p:nvPr>
            <p:ph type="body" sz="quarter" idx="18"/>
          </p:nvPr>
        </p:nvSpPr>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p:txBody>
          <a:bodyPr>
            <a:normAutofit lnSpcReduction="10000"/>
          </a:bodyPr>
          <a:lstStyle/>
          <a:p>
            <a:r>
              <a:rPr kumimoji="1" lang="zh-CN" altLang="en-US" dirty="0"/>
              <a:t>网络模型</a:t>
            </a:r>
          </a:p>
        </p:txBody>
      </p:sp>
      <p:sp>
        <p:nvSpPr>
          <p:cNvPr id="9" name="文本占位符 8"/>
          <p:cNvSpPr>
            <a:spLocks noGrp="1"/>
          </p:cNvSpPr>
          <p:nvPr>
            <p:ph type="body" sz="quarter" idx="20"/>
          </p:nvPr>
        </p:nvSpPr>
        <p:spPr/>
        <p:txBody>
          <a:bodyPr>
            <a:normAutofit lnSpcReduction="10000"/>
          </a:bodyPr>
          <a:lstStyle/>
          <a:p>
            <a:r>
              <a:rPr kumimoji="1" lang="en-US" altLang="zh-CN" dirty="0"/>
              <a:t>04</a:t>
            </a:r>
            <a:endParaRPr kumimoji="1" lang="zh-CN" altLang="en-US" dirty="0"/>
          </a:p>
        </p:txBody>
      </p:sp>
      <p:sp>
        <p:nvSpPr>
          <p:cNvPr id="10" name="文本占位符 9"/>
          <p:cNvSpPr>
            <a:spLocks noGrp="1"/>
          </p:cNvSpPr>
          <p:nvPr>
            <p:ph type="body" sz="quarter" idx="21"/>
          </p:nvPr>
        </p:nvSpPr>
        <p:spPr/>
        <p:txBody>
          <a:bodyPr>
            <a:normAutofit lnSpcReduction="10000"/>
          </a:bodyPr>
          <a:lstStyle/>
          <a:p>
            <a:r>
              <a:rPr kumimoji="1" lang="zh-CN" altLang="en-US" dirty="0"/>
              <a:t>结果分析</a:t>
            </a:r>
          </a:p>
        </p:txBody>
      </p:sp>
      <p:sp>
        <p:nvSpPr>
          <p:cNvPr id="11" name="文本占位符 10"/>
          <p:cNvSpPr>
            <a:spLocks noGrp="1"/>
          </p:cNvSpPr>
          <p:nvPr>
            <p:ph type="body" sz="quarter" idx="22"/>
          </p:nvPr>
        </p:nvSpPr>
        <p:spPr/>
        <p:txBody>
          <a:bodyPr>
            <a:normAutofit lnSpcReduction="10000"/>
          </a:bodyPr>
          <a:lstStyle/>
          <a:p>
            <a:r>
              <a:rPr kumimoji="1" lang="en-US" altLang="zh-CN" dirty="0"/>
              <a:t>05</a:t>
            </a:r>
            <a:endParaRPr kumimoji="1" lang="zh-CN" altLang="en-US" dirty="0"/>
          </a:p>
        </p:txBody>
      </p:sp>
      <p:sp>
        <p:nvSpPr>
          <p:cNvPr id="12" name="文本占位符 11"/>
          <p:cNvSpPr>
            <a:spLocks noGrp="1"/>
          </p:cNvSpPr>
          <p:nvPr>
            <p:ph type="body" sz="quarter" idx="23"/>
          </p:nvPr>
        </p:nvSpPr>
        <p:spPr/>
        <p:txBody>
          <a:bodyPr>
            <a:normAutofit lnSpcReduction="10000"/>
          </a:bodyPr>
          <a:lstStyle/>
          <a:p>
            <a:r>
              <a:rPr kumimoji="1" lang="zh-CN" altLang="en-US" dirty="0"/>
              <a:t>参考文献</a:t>
            </a:r>
          </a:p>
        </p:txBody>
      </p:sp>
      <p:sp>
        <p:nvSpPr>
          <p:cNvPr id="13" name="文本占位符 12"/>
          <p:cNvSpPr>
            <a:spLocks noGrp="1"/>
          </p:cNvSpPr>
          <p:nvPr>
            <p:ph type="body" sz="quarter" idx="24"/>
          </p:nvPr>
        </p:nvSpPr>
        <p:spPr/>
        <p:txBody>
          <a:bodyPr>
            <a:normAutofit lnSpcReduction="10000"/>
          </a:bodyPr>
          <a:lstStyle/>
          <a:p>
            <a:r>
              <a:rPr kumimoji="1" lang="en-US" altLang="zh-CN" dirty="0"/>
              <a:t>06</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35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35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35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350"/>
                                        <p:tgtEl>
                                          <p:spTgt spid="2">
                                            <p:txEl>
                                              <p:pRg st="0" end="0"/>
                                            </p:txEl>
                                          </p:spTgt>
                                        </p:tgtEl>
                                      </p:cBhvr>
                                    </p:animEffect>
                                  </p:childTnLst>
                                </p:cTn>
                              </p:par>
                            </p:childTnLst>
                          </p:cTn>
                        </p:par>
                        <p:par>
                          <p:cTn id="20" fill="hold">
                            <p:stCondLst>
                              <p:cond delay="850"/>
                            </p:stCondLst>
                            <p:childTnLst>
                              <p:par>
                                <p:cTn id="21" presetID="12" presetClass="entr" presetSubtype="2"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 calcmode="lin" valueType="num">
                                      <p:cBhvr additive="base">
                                        <p:cTn id="23" dur="35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4" dur="350"/>
                                        <p:tgtEl>
                                          <p:spTgt spid="5">
                                            <p:txEl>
                                              <p:pRg st="0" end="0"/>
                                            </p:txEl>
                                          </p:spTgt>
                                        </p:tgtEl>
                                      </p:cBhvr>
                                    </p:animEffect>
                                  </p:childTnLst>
                                </p:cTn>
                              </p:par>
                              <p:par>
                                <p:cTn id="25" presetID="12" presetClass="entr" presetSubtype="2"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 calcmode="lin" valueType="num">
                                      <p:cBhvr additive="base">
                                        <p:cTn id="27" dur="35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8" dur="350"/>
                                        <p:tgtEl>
                                          <p:spTgt spid="4">
                                            <p:txEl>
                                              <p:pRg st="0" end="0"/>
                                            </p:txEl>
                                          </p:spTgt>
                                        </p:tgtEl>
                                      </p:cBhvr>
                                    </p:animEffect>
                                  </p:childTnLst>
                                </p:cTn>
                              </p:par>
                            </p:childTnLst>
                          </p:cTn>
                        </p:par>
                        <p:par>
                          <p:cTn id="29" fill="hold">
                            <p:stCondLst>
                              <p:cond delay="1200"/>
                            </p:stCondLst>
                            <p:childTnLst>
                              <p:par>
                                <p:cTn id="30" presetID="12" presetClass="entr" presetSubtype="2"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35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3" dur="350"/>
                                        <p:tgtEl>
                                          <p:spTgt spid="7">
                                            <p:txEl>
                                              <p:pRg st="0" end="0"/>
                                            </p:txEl>
                                          </p:spTgt>
                                        </p:tgtEl>
                                      </p:cBhvr>
                                    </p:animEffect>
                                  </p:childTnLst>
                                </p:cTn>
                              </p:par>
                              <p:par>
                                <p:cTn id="34" presetID="12" presetClass="entr" presetSubtype="2" fill="hold" grpId="0" nodeType="withEffect">
                                  <p:stCondLst>
                                    <p:cond delay="0"/>
                                  </p:stCondLst>
                                  <p:childTnLst>
                                    <p:set>
                                      <p:cBhvr>
                                        <p:cTn id="35" dur="1" fill="hold">
                                          <p:stCondLst>
                                            <p:cond delay="0"/>
                                          </p:stCondLst>
                                        </p:cTn>
                                        <p:tgtEl>
                                          <p:spTgt spid="6">
                                            <p:txEl>
                                              <p:pRg st="0" end="0"/>
                                            </p:txEl>
                                          </p:spTgt>
                                        </p:tgtEl>
                                        <p:attrNameLst>
                                          <p:attrName>style.visibility</p:attrName>
                                        </p:attrNameLst>
                                      </p:cBhvr>
                                      <p:to>
                                        <p:strVal val="visible"/>
                                      </p:to>
                                    </p:set>
                                    <p:anim calcmode="lin" valueType="num">
                                      <p:cBhvr additive="base">
                                        <p:cTn id="36" dur="35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7" dur="350"/>
                                        <p:tgtEl>
                                          <p:spTgt spid="6">
                                            <p:txEl>
                                              <p:pRg st="0" end="0"/>
                                            </p:txEl>
                                          </p:spTgt>
                                        </p:tgtEl>
                                      </p:cBhvr>
                                    </p:animEffect>
                                  </p:childTnLst>
                                </p:cTn>
                              </p:par>
                            </p:childTnLst>
                          </p:cTn>
                        </p:par>
                        <p:par>
                          <p:cTn id="38" fill="hold">
                            <p:stCondLst>
                              <p:cond delay="1550"/>
                            </p:stCondLst>
                            <p:childTnLst>
                              <p:par>
                                <p:cTn id="39" presetID="12" presetClass="entr" presetSubtype="2" fill="hold" grpId="0" nodeType="after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 calcmode="lin" valueType="num">
                                      <p:cBhvr additive="base">
                                        <p:cTn id="41" dur="35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42" dur="350"/>
                                        <p:tgtEl>
                                          <p:spTgt spid="9">
                                            <p:txEl>
                                              <p:pRg st="0" end="0"/>
                                            </p:txEl>
                                          </p:spTgt>
                                        </p:tgtEl>
                                      </p:cBhvr>
                                    </p:animEffect>
                                  </p:childTnLst>
                                </p:cTn>
                              </p:par>
                              <p:par>
                                <p:cTn id="43" presetID="12" presetClass="entr" presetSubtype="2" fill="hold" grpId="0" nodeType="withEffect">
                                  <p:stCondLst>
                                    <p:cond delay="0"/>
                                  </p:stCondLst>
                                  <p:childTnLst>
                                    <p:set>
                                      <p:cBhvr>
                                        <p:cTn id="44" dur="1" fill="hold">
                                          <p:stCondLst>
                                            <p:cond delay="0"/>
                                          </p:stCondLst>
                                        </p:cTn>
                                        <p:tgtEl>
                                          <p:spTgt spid="8">
                                            <p:txEl>
                                              <p:pRg st="0" end="0"/>
                                            </p:txEl>
                                          </p:spTgt>
                                        </p:tgtEl>
                                        <p:attrNameLst>
                                          <p:attrName>style.visibility</p:attrName>
                                        </p:attrNameLst>
                                      </p:cBhvr>
                                      <p:to>
                                        <p:strVal val="visible"/>
                                      </p:to>
                                    </p:set>
                                    <p:anim calcmode="lin" valueType="num">
                                      <p:cBhvr additive="base">
                                        <p:cTn id="45" dur="35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6" dur="350"/>
                                        <p:tgtEl>
                                          <p:spTgt spid="8">
                                            <p:txEl>
                                              <p:pRg st="0" end="0"/>
                                            </p:txEl>
                                          </p:spTgt>
                                        </p:tgtEl>
                                      </p:cBhvr>
                                    </p:animEffect>
                                  </p:childTnLst>
                                </p:cTn>
                              </p:par>
                            </p:childTnLst>
                          </p:cTn>
                        </p:par>
                        <p:par>
                          <p:cTn id="47" fill="hold">
                            <p:stCondLst>
                              <p:cond delay="1900"/>
                            </p:stCondLst>
                            <p:childTnLst>
                              <p:par>
                                <p:cTn id="48" presetID="12" presetClass="entr" presetSubtype="2" fill="hold" grpId="0" nodeType="afterEffect">
                                  <p:stCondLst>
                                    <p:cond delay="0"/>
                                  </p:stCondLst>
                                  <p:childTnLst>
                                    <p:set>
                                      <p:cBhvr>
                                        <p:cTn id="49" dur="1" fill="hold">
                                          <p:stCondLst>
                                            <p:cond delay="0"/>
                                          </p:stCondLst>
                                        </p:cTn>
                                        <p:tgtEl>
                                          <p:spTgt spid="11">
                                            <p:txEl>
                                              <p:pRg st="0" end="0"/>
                                            </p:txEl>
                                          </p:spTgt>
                                        </p:tgtEl>
                                        <p:attrNameLst>
                                          <p:attrName>style.visibility</p:attrName>
                                        </p:attrNameLst>
                                      </p:cBhvr>
                                      <p:to>
                                        <p:strVal val="visible"/>
                                      </p:to>
                                    </p:set>
                                    <p:anim calcmode="lin" valueType="num">
                                      <p:cBhvr additive="base">
                                        <p:cTn id="50" dur="350"/>
                                        <p:tgtEl>
                                          <p:spTgt spid="11">
                                            <p:txEl>
                                              <p:pRg st="0" end="0"/>
                                            </p:txEl>
                                          </p:spTgt>
                                        </p:tgtEl>
                                        <p:attrNameLst>
                                          <p:attrName>ppt_x</p:attrName>
                                        </p:attrNameLst>
                                      </p:cBhvr>
                                      <p:tavLst>
                                        <p:tav tm="0">
                                          <p:val>
                                            <p:strVal val="#ppt_x+#ppt_w*1.125000"/>
                                          </p:val>
                                        </p:tav>
                                        <p:tav tm="100000">
                                          <p:val>
                                            <p:strVal val="#ppt_x"/>
                                          </p:val>
                                        </p:tav>
                                      </p:tavLst>
                                    </p:anim>
                                    <p:animEffect transition="in" filter="wipe(left)">
                                      <p:cBhvr>
                                        <p:cTn id="51" dur="350"/>
                                        <p:tgtEl>
                                          <p:spTgt spid="11">
                                            <p:txEl>
                                              <p:pRg st="0" end="0"/>
                                            </p:txEl>
                                          </p:spTgt>
                                        </p:tgtEl>
                                      </p:cBhvr>
                                    </p:animEffect>
                                  </p:childTnLst>
                                </p:cTn>
                              </p:par>
                              <p:par>
                                <p:cTn id="52" presetID="12" presetClass="entr" presetSubtype="2" fill="hold" grpId="0" nodeType="withEffect">
                                  <p:stCondLst>
                                    <p:cond delay="0"/>
                                  </p:stCondLst>
                                  <p:childTnLst>
                                    <p:set>
                                      <p:cBhvr>
                                        <p:cTn id="53" dur="1" fill="hold">
                                          <p:stCondLst>
                                            <p:cond delay="0"/>
                                          </p:stCondLst>
                                        </p:cTn>
                                        <p:tgtEl>
                                          <p:spTgt spid="10">
                                            <p:txEl>
                                              <p:pRg st="0" end="0"/>
                                            </p:txEl>
                                          </p:spTgt>
                                        </p:tgtEl>
                                        <p:attrNameLst>
                                          <p:attrName>style.visibility</p:attrName>
                                        </p:attrNameLst>
                                      </p:cBhvr>
                                      <p:to>
                                        <p:strVal val="visible"/>
                                      </p:to>
                                    </p:set>
                                    <p:anim calcmode="lin" valueType="num">
                                      <p:cBhvr additive="base">
                                        <p:cTn id="54" dur="35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55" dur="350"/>
                                        <p:tgtEl>
                                          <p:spTgt spid="10">
                                            <p:txEl>
                                              <p:pRg st="0" end="0"/>
                                            </p:txEl>
                                          </p:spTgt>
                                        </p:tgtEl>
                                      </p:cBhvr>
                                    </p:animEffect>
                                  </p:childTnLst>
                                </p:cTn>
                              </p:par>
                            </p:childTnLst>
                          </p:cTn>
                        </p:par>
                        <p:par>
                          <p:cTn id="56" fill="hold">
                            <p:stCondLst>
                              <p:cond delay="2250"/>
                            </p:stCondLst>
                            <p:childTnLst>
                              <p:par>
                                <p:cTn id="57" presetID="12" presetClass="entr" presetSubtype="2" fill="hold" grpId="0" nodeType="afterEffect">
                                  <p:stCondLst>
                                    <p:cond delay="0"/>
                                  </p:stCondLst>
                                  <p:childTnLst>
                                    <p:set>
                                      <p:cBhvr>
                                        <p:cTn id="58" dur="1" fill="hold">
                                          <p:stCondLst>
                                            <p:cond delay="0"/>
                                          </p:stCondLst>
                                        </p:cTn>
                                        <p:tgtEl>
                                          <p:spTgt spid="12">
                                            <p:txEl>
                                              <p:pRg st="0" end="0"/>
                                            </p:txEl>
                                          </p:spTgt>
                                        </p:tgtEl>
                                        <p:attrNameLst>
                                          <p:attrName>style.visibility</p:attrName>
                                        </p:attrNameLst>
                                      </p:cBhvr>
                                      <p:to>
                                        <p:strVal val="visible"/>
                                      </p:to>
                                    </p:set>
                                    <p:anim calcmode="lin" valueType="num">
                                      <p:cBhvr additive="base">
                                        <p:cTn id="59" dur="350"/>
                                        <p:tgtEl>
                                          <p:spTgt spid="12">
                                            <p:txEl>
                                              <p:pRg st="0" end="0"/>
                                            </p:txEl>
                                          </p:spTgt>
                                        </p:tgtEl>
                                        <p:attrNameLst>
                                          <p:attrName>ppt_x</p:attrName>
                                        </p:attrNameLst>
                                      </p:cBhvr>
                                      <p:tavLst>
                                        <p:tav tm="0">
                                          <p:val>
                                            <p:strVal val="#ppt_x+#ppt_w*1.125000"/>
                                          </p:val>
                                        </p:tav>
                                        <p:tav tm="100000">
                                          <p:val>
                                            <p:strVal val="#ppt_x"/>
                                          </p:val>
                                        </p:tav>
                                      </p:tavLst>
                                    </p:anim>
                                    <p:animEffect transition="in" filter="wipe(left)">
                                      <p:cBhvr>
                                        <p:cTn id="60" dur="350"/>
                                        <p:tgtEl>
                                          <p:spTgt spid="12">
                                            <p:txEl>
                                              <p:pRg st="0" end="0"/>
                                            </p:txEl>
                                          </p:spTgt>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13">
                                            <p:txEl>
                                              <p:pRg st="0" end="0"/>
                                            </p:txEl>
                                          </p:spTgt>
                                        </p:tgtEl>
                                        <p:attrNameLst>
                                          <p:attrName>style.visibility</p:attrName>
                                        </p:attrNameLst>
                                      </p:cBhvr>
                                      <p:to>
                                        <p:strVal val="visible"/>
                                      </p:to>
                                    </p:set>
                                    <p:anim calcmode="lin" valueType="num">
                                      <p:cBhvr additive="base">
                                        <p:cTn id="63" dur="350"/>
                                        <p:tgtEl>
                                          <p:spTgt spid="13">
                                            <p:txEl>
                                              <p:pRg st="0" end="0"/>
                                            </p:txEl>
                                          </p:spTgt>
                                        </p:tgtEl>
                                        <p:attrNameLst>
                                          <p:attrName>ppt_x</p:attrName>
                                        </p:attrNameLst>
                                      </p:cBhvr>
                                      <p:tavLst>
                                        <p:tav tm="0">
                                          <p:val>
                                            <p:strVal val="#ppt_x+#ppt_w*1.125000"/>
                                          </p:val>
                                        </p:tav>
                                        <p:tav tm="100000">
                                          <p:val>
                                            <p:strVal val="#ppt_x"/>
                                          </p:val>
                                        </p:tav>
                                      </p:tavLst>
                                    </p:anim>
                                    <p:animEffect transition="in" filter="wipe(left)">
                                      <p:cBhvr>
                                        <p:cTn id="64" dur="35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0" grpId="0" build="p"/>
      <p:bldP spid="11" grpId="0" build="p"/>
      <p:bldP spid="12" grpId="0" build="p"/>
      <p:bldP spid="13" grpId="0" build="p"/>
      <p:bldP spid="14"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999" y="715792"/>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458417" y="324721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mph" presetSubtype="0" fill="hold" nodeType="clickEffect">
                                  <p:stCondLst>
                                    <p:cond delay="0"/>
                                  </p:stCondLst>
                                  <p:childTnLst>
                                    <p:animScale>
                                      <p:cBhvr>
                                        <p:cTn id="31" dur="1000" fill="hold"/>
                                        <p:tgtEl>
                                          <p:spTgt spid="10"/>
                                        </p:tgtEl>
                                      </p:cBhvr>
                                      <p:by x="50000" y="50000"/>
                                    </p:animScale>
                                  </p:childTnLst>
                                </p:cTn>
                              </p:par>
                              <p:par>
                                <p:cTn id="32" presetID="10" presetClass="exit" presetSubtype="0" fill="hold" nodeType="with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par>
                                <p:cTn id="38" presetID="10" presetClass="entr" presetSubtype="0" fill="hold" nodeType="withEffect">
                                  <p:stCondLst>
                                    <p:cond delay="50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42" presetClass="path" presetSubtype="0" accel="50000" decel="50000" fill="hold" nodeType="withEffect">
                                  <p:stCondLst>
                                    <p:cond delay="0"/>
                                  </p:stCondLst>
                                  <p:childTnLst>
                                    <p:animMotion origin="layout" path="M 0 -1.11111E-6 L -0.16732 -0.00417 " pathEditMode="relative" rAng="0" ptsTypes="AA">
                                      <p:cBhvr>
                                        <p:cTn id="22" dur="1000" fill="hold"/>
                                        <p:tgtEl>
                                          <p:spTgt spid="7"/>
                                        </p:tgtEl>
                                        <p:attrNameLst>
                                          <p:attrName>ppt_x</p:attrName>
                                          <p:attrName>ppt_y</p:attrName>
                                        </p:attrNameLst>
                                      </p:cBhvr>
                                      <p:rCtr x="-8372" y="-208"/>
                                    </p:animMotion>
                                  </p:childTnLst>
                                </p:cTn>
                              </p:par>
                              <p:par>
                                <p:cTn id="23" presetID="63" presetClass="path" presetSubtype="0" accel="50000" decel="50000" fill="hold" nodeType="withEffect">
                                  <p:stCondLst>
                                    <p:cond delay="0"/>
                                  </p:stCondLst>
                                  <p:childTnLst>
                                    <p:animMotion origin="layout" path="M 1.875E-6 -1.11111E-6 L 0.1375 -1.11111E-6 " pathEditMode="relative" rAng="0" ptsTypes="AA">
                                      <p:cBhvr>
                                        <p:cTn id="24" dur="1000" fill="hold"/>
                                        <p:tgtEl>
                                          <p:spTgt spid="8"/>
                                        </p:tgtEl>
                                        <p:attrNameLst>
                                          <p:attrName>ppt_x</p:attrName>
                                          <p:attrName>ppt_y</p:attrName>
                                        </p:attrNameLst>
                                      </p:cBhvr>
                                      <p:rCtr x="6875" y="0"/>
                                    </p:animMotion>
                                  </p:childTnLst>
                                </p:cTn>
                              </p:par>
                              <p:par>
                                <p:cTn id="25" presetID="10" presetClass="entr" presetSubtype="0" fill="hold" nodeType="withEffect">
                                  <p:stCondLst>
                                    <p:cond delay="75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489083" cy="431975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7"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章节安排</a:t>
            </a:r>
          </a:p>
        </p:txBody>
      </p:sp>
      <p:sp>
        <p:nvSpPr>
          <p:cNvPr id="8"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Tree>
    <p:extLst>
      <p:ext uri="{BB962C8B-B14F-4D97-AF65-F5344CB8AC3E}">
        <p14:creationId xmlns:p14="http://schemas.microsoft.com/office/powerpoint/2010/main" val="143672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build="p"/>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489083" cy="431975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lang="zh-CN" altLang="en-US" dirty="0"/>
              <a:t>章节安排</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grpSp>
        <p:nvGrpSpPr>
          <p:cNvPr id="59" name="组合 58"/>
          <p:cNvGrpSpPr/>
          <p:nvPr/>
        </p:nvGrpSpPr>
        <p:grpSpPr>
          <a:xfrm>
            <a:off x="1094979" y="1306121"/>
            <a:ext cx="2535087" cy="2652908"/>
            <a:chOff x="1094979" y="1306121"/>
            <a:chExt cx="2535087" cy="2652908"/>
          </a:xfrm>
        </p:grpSpPr>
        <p:grpSp>
          <p:nvGrpSpPr>
            <p:cNvPr id="60" name="组 5"/>
            <p:cNvGrpSpPr/>
            <p:nvPr/>
          </p:nvGrpSpPr>
          <p:grpSpPr>
            <a:xfrm>
              <a:off x="1099641" y="2386233"/>
              <a:ext cx="1572796" cy="1572796"/>
              <a:chOff x="886691" y="2401677"/>
              <a:chExt cx="1817784" cy="1817784"/>
            </a:xfrm>
          </p:grpSpPr>
          <p:sp>
            <p:nvSpPr>
              <p:cNvPr id="64" name="椭圆 63"/>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5" name="椭圆 64"/>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66" name="组合 20"/>
              <p:cNvGrpSpPr/>
              <p:nvPr/>
            </p:nvGrpSpPr>
            <p:grpSpPr>
              <a:xfrm>
                <a:off x="1542029" y="2918544"/>
                <a:ext cx="507108" cy="784050"/>
                <a:chOff x="6257925" y="-9525"/>
                <a:chExt cx="1514475" cy="2341563"/>
              </a:xfrm>
              <a:solidFill>
                <a:schemeClr val="accent1">
                  <a:lumMod val="75000"/>
                </a:schemeClr>
              </a:solidFill>
            </p:grpSpPr>
            <p:sp>
              <p:nvSpPr>
                <p:cNvPr id="67"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1" name="组 52"/>
            <p:cNvGrpSpPr/>
            <p:nvPr/>
          </p:nvGrpSpPr>
          <p:grpSpPr>
            <a:xfrm>
              <a:off x="1094979" y="1306121"/>
              <a:ext cx="2535087" cy="957222"/>
              <a:chOff x="1089462" y="1294982"/>
              <a:chExt cx="2535087" cy="957222"/>
            </a:xfrm>
          </p:grpSpPr>
          <p:sp>
            <p:nvSpPr>
              <p:cNvPr id="62"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移动终端的流行、图像的应用以及深度学习近年来的发展</a:t>
                </a:r>
                <a:endParaRPr lang="en-US" altLang="zh-CN" sz="1200" dirty="0">
                  <a:solidFill>
                    <a:srgbClr val="404040"/>
                  </a:solidFill>
                </a:endParaRPr>
              </a:p>
            </p:txBody>
          </p:sp>
          <p:sp>
            <p:nvSpPr>
              <p:cNvPr id="63" name="矩形 62"/>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第一章 选题背景</a:t>
                </a:r>
              </a:p>
            </p:txBody>
          </p:sp>
        </p:grpSp>
      </p:grpSp>
    </p:spTree>
    <p:extLst>
      <p:ext uri="{BB962C8B-B14F-4D97-AF65-F5344CB8AC3E}">
        <p14:creationId xmlns:p14="http://schemas.microsoft.com/office/powerpoint/2010/main" val="118685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0-ppt_h/2"/>
                                          </p:val>
                                        </p:tav>
                                      </p:tavLst>
                                    </p:anim>
                                    <p:set>
                                      <p:cBhvr>
                                        <p:cTn id="8" dur="1" fill="hold">
                                          <p:stCondLst>
                                            <p:cond delay="499"/>
                                          </p:stCondLst>
                                        </p:cTn>
                                        <p:tgtEl>
                                          <p:spTgt spid="4"/>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anim calcmode="lin" valueType="num">
                                      <p:cBhvr>
                                        <p:cTn id="20" dur="500" fill="hold"/>
                                        <p:tgtEl>
                                          <p:spTgt spid="59"/>
                                        </p:tgtEl>
                                        <p:attrNameLst>
                                          <p:attrName>ppt_x</p:attrName>
                                        </p:attrNameLst>
                                      </p:cBhvr>
                                      <p:tavLst>
                                        <p:tav tm="0">
                                          <p:val>
                                            <p:strVal val="#ppt_x"/>
                                          </p:val>
                                        </p:tav>
                                        <p:tav tm="100000">
                                          <p:val>
                                            <p:strVal val="#ppt_x"/>
                                          </p:val>
                                        </p:tav>
                                      </p:tavLst>
                                    </p:anim>
                                    <p:anim calcmode="lin" valueType="num">
                                      <p:cBhvr>
                                        <p:cTn id="21"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章节安排</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11" name="矩形 10"/>
          <p:cNvSpPr/>
          <p:nvPr/>
        </p:nvSpPr>
        <p:spPr>
          <a:xfrm rot="1800000">
            <a:off x="2377827"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 name="矩形 18"/>
          <p:cNvSpPr/>
          <p:nvPr/>
        </p:nvSpPr>
        <p:spPr>
          <a:xfrm rot="19800000" flipH="1">
            <a:off x="439420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7" name="矩形 26"/>
          <p:cNvSpPr/>
          <p:nvPr/>
        </p:nvSpPr>
        <p:spPr>
          <a:xfrm rot="1800000">
            <a:off x="627597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 name="矩形 34"/>
          <p:cNvSpPr/>
          <p:nvPr/>
        </p:nvSpPr>
        <p:spPr>
          <a:xfrm rot="19800000" flipH="1">
            <a:off x="8292348"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58" name="组合 57"/>
          <p:cNvGrpSpPr/>
          <p:nvPr/>
        </p:nvGrpSpPr>
        <p:grpSpPr>
          <a:xfrm>
            <a:off x="1094979" y="1306121"/>
            <a:ext cx="2535087" cy="2652908"/>
            <a:chOff x="1094979" y="1306121"/>
            <a:chExt cx="2535087" cy="2652908"/>
          </a:xfrm>
        </p:grpSpPr>
        <p:grpSp>
          <p:nvGrpSpPr>
            <p:cNvPr id="4" name="组 5"/>
            <p:cNvGrpSpPr/>
            <p:nvPr/>
          </p:nvGrpSpPr>
          <p:grpSpPr>
            <a:xfrm>
              <a:off x="1099641" y="2386233"/>
              <a:ext cx="1572796" cy="1572796"/>
              <a:chOff x="886691" y="2401677"/>
              <a:chExt cx="1817784" cy="1817784"/>
            </a:xfrm>
          </p:grpSpPr>
          <p:sp>
            <p:nvSpPr>
              <p:cNvPr id="5" name="椭圆 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 name="椭圆 5"/>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7" name="组合 20"/>
              <p:cNvGrpSpPr/>
              <p:nvPr/>
            </p:nvGrpSpPr>
            <p:grpSpPr>
              <a:xfrm>
                <a:off x="1542029" y="2918544"/>
                <a:ext cx="507108" cy="784050"/>
                <a:chOff x="6257925" y="-9525"/>
                <a:chExt cx="1514475" cy="2341563"/>
              </a:xfrm>
              <a:solidFill>
                <a:schemeClr val="accent1">
                  <a:lumMod val="75000"/>
                </a:schemeClr>
              </a:solidFill>
            </p:grpSpPr>
            <p:sp>
              <p:nvSpPr>
                <p:cNvPr id="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3" name="组 52"/>
            <p:cNvGrpSpPr/>
            <p:nvPr/>
          </p:nvGrpSpPr>
          <p:grpSpPr>
            <a:xfrm>
              <a:off x="1094979" y="1306121"/>
              <a:ext cx="2535087" cy="957222"/>
              <a:chOff x="1089462" y="1294982"/>
              <a:chExt cx="2535087" cy="957222"/>
            </a:xfrm>
          </p:grpSpPr>
          <p:sp>
            <p:nvSpPr>
              <p:cNvPr id="44"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移动终端的流行、图像的应用以及深度学习近年来的发展</a:t>
                </a:r>
                <a:endParaRPr lang="en-US" altLang="zh-CN" sz="1200" dirty="0">
                  <a:solidFill>
                    <a:srgbClr val="404040"/>
                  </a:solidFill>
                </a:endParaRPr>
              </a:p>
            </p:txBody>
          </p:sp>
          <p:sp>
            <p:nvSpPr>
              <p:cNvPr id="45" name="矩形 44"/>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第一章 选题背景</a:t>
                </a:r>
              </a:p>
            </p:txBody>
          </p:sp>
        </p:grpSp>
      </p:grpSp>
      <p:grpSp>
        <p:nvGrpSpPr>
          <p:cNvPr id="59" name="组合 58"/>
          <p:cNvGrpSpPr/>
          <p:nvPr/>
        </p:nvGrpSpPr>
        <p:grpSpPr>
          <a:xfrm>
            <a:off x="3021353" y="3543378"/>
            <a:ext cx="2535087" cy="2680729"/>
            <a:chOff x="3021353" y="3543378"/>
            <a:chExt cx="2535087" cy="2680729"/>
          </a:xfrm>
        </p:grpSpPr>
        <p:grpSp>
          <p:nvGrpSpPr>
            <p:cNvPr id="12" name="组 15"/>
            <p:cNvGrpSpPr/>
            <p:nvPr/>
          </p:nvGrpSpPr>
          <p:grpSpPr>
            <a:xfrm>
              <a:off x="3021353" y="3543378"/>
              <a:ext cx="1572796" cy="1572796"/>
              <a:chOff x="886691" y="2401677"/>
              <a:chExt cx="1817784" cy="1817784"/>
            </a:xfrm>
          </p:grpSpPr>
          <p:sp>
            <p:nvSpPr>
              <p:cNvPr id="13" name="椭圆 12"/>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 name="椭圆 13"/>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5" name="组合 20"/>
              <p:cNvGrpSpPr/>
              <p:nvPr/>
            </p:nvGrpSpPr>
            <p:grpSpPr>
              <a:xfrm>
                <a:off x="1542029" y="2918544"/>
                <a:ext cx="507108" cy="784050"/>
                <a:chOff x="6257925" y="-9525"/>
                <a:chExt cx="1514475" cy="2341563"/>
              </a:xfrm>
              <a:solidFill>
                <a:schemeClr val="accent1">
                  <a:lumMod val="75000"/>
                </a:schemeClr>
              </a:solidFill>
            </p:grpSpPr>
            <p:sp>
              <p:nvSpPr>
                <p:cNvPr id="16"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6" name="组 53"/>
            <p:cNvGrpSpPr/>
            <p:nvPr/>
          </p:nvGrpSpPr>
          <p:grpSpPr>
            <a:xfrm>
              <a:off x="3021353" y="5266885"/>
              <a:ext cx="2535087" cy="957222"/>
              <a:chOff x="1089462" y="1294982"/>
              <a:chExt cx="2535087" cy="957222"/>
            </a:xfrm>
          </p:grpSpPr>
          <p:sp>
            <p:nvSpPr>
              <p:cNvPr id="47"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近年来图像去噪算法的发展，深度学习的发展，网络结构的选择</a:t>
                </a:r>
                <a:endParaRPr lang="en-US" altLang="zh-CN" sz="1200" dirty="0">
                  <a:solidFill>
                    <a:srgbClr val="404040"/>
                  </a:solidFill>
                </a:endParaRPr>
              </a:p>
            </p:txBody>
          </p:sp>
          <p:sp>
            <p:nvSpPr>
              <p:cNvPr id="48" name="矩形 47"/>
              <p:cNvSpPr/>
              <p:nvPr/>
            </p:nvSpPr>
            <p:spPr>
              <a:xfrm>
                <a:off x="1089462" y="1294982"/>
                <a:ext cx="1928733" cy="369332"/>
              </a:xfrm>
              <a:prstGeom prst="rect">
                <a:avLst/>
              </a:prstGeom>
            </p:spPr>
            <p:txBody>
              <a:bodyPr wrap="none">
                <a:spAutoFit/>
              </a:bodyPr>
              <a:lstStyle/>
              <a:p>
                <a:r>
                  <a:rPr lang="zh-CN" altLang="en-US" b="1" dirty="0">
                    <a:solidFill>
                      <a:schemeClr val="accent1">
                        <a:lumMod val="75000"/>
                      </a:schemeClr>
                    </a:solidFill>
                  </a:rPr>
                  <a:t>第三章 相关工作 </a:t>
                </a:r>
              </a:p>
            </p:txBody>
          </p:sp>
        </p:grpSp>
      </p:grpSp>
      <p:grpSp>
        <p:nvGrpSpPr>
          <p:cNvPr id="60" name="组合 59"/>
          <p:cNvGrpSpPr/>
          <p:nvPr/>
        </p:nvGrpSpPr>
        <p:grpSpPr>
          <a:xfrm>
            <a:off x="4997786" y="1292580"/>
            <a:ext cx="2535087" cy="2666449"/>
            <a:chOff x="4997786" y="1292580"/>
            <a:chExt cx="2535087" cy="2666449"/>
          </a:xfrm>
        </p:grpSpPr>
        <p:grpSp>
          <p:nvGrpSpPr>
            <p:cNvPr id="20" name="组 27"/>
            <p:cNvGrpSpPr/>
            <p:nvPr/>
          </p:nvGrpSpPr>
          <p:grpSpPr>
            <a:xfrm>
              <a:off x="4997786" y="2386233"/>
              <a:ext cx="1572796" cy="1572796"/>
              <a:chOff x="886691" y="2401677"/>
              <a:chExt cx="1817784" cy="1817784"/>
            </a:xfrm>
          </p:grpSpPr>
          <p:sp>
            <p:nvSpPr>
              <p:cNvPr id="21" name="椭圆 20"/>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2" name="椭圆 21"/>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3" name="组合 20"/>
              <p:cNvGrpSpPr/>
              <p:nvPr/>
            </p:nvGrpSpPr>
            <p:grpSpPr>
              <a:xfrm>
                <a:off x="1542029" y="2918544"/>
                <a:ext cx="507108" cy="784050"/>
                <a:chOff x="6257925" y="-9525"/>
                <a:chExt cx="1514475" cy="2341563"/>
              </a:xfrm>
              <a:solidFill>
                <a:schemeClr val="accent1">
                  <a:lumMod val="75000"/>
                </a:schemeClr>
              </a:solidFill>
            </p:grpSpPr>
            <p:sp>
              <p:nvSpPr>
                <p:cNvPr id="24"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9" name="组 56"/>
            <p:cNvGrpSpPr/>
            <p:nvPr/>
          </p:nvGrpSpPr>
          <p:grpSpPr>
            <a:xfrm>
              <a:off x="4997786" y="1292580"/>
              <a:ext cx="2535087" cy="957222"/>
              <a:chOff x="1089462" y="1294982"/>
              <a:chExt cx="2535087" cy="957222"/>
            </a:xfrm>
          </p:grpSpPr>
          <p:sp>
            <p:nvSpPr>
              <p:cNvPr id="50"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介绍该去噪网络的结构和影响训练及结果的因素，以及拓展因素</a:t>
                </a:r>
                <a:endParaRPr lang="en-US" altLang="zh-CN" sz="1200" dirty="0">
                  <a:solidFill>
                    <a:srgbClr val="404040"/>
                  </a:solidFill>
                </a:endParaRPr>
              </a:p>
            </p:txBody>
          </p:sp>
          <p:sp>
            <p:nvSpPr>
              <p:cNvPr id="51" name="矩形 50"/>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第四章 网络模型</a:t>
                </a:r>
              </a:p>
            </p:txBody>
          </p:sp>
        </p:grpSp>
      </p:grpSp>
      <p:grpSp>
        <p:nvGrpSpPr>
          <p:cNvPr id="62" name="组合 61"/>
          <p:cNvGrpSpPr/>
          <p:nvPr/>
        </p:nvGrpSpPr>
        <p:grpSpPr>
          <a:xfrm>
            <a:off x="8970347" y="1292580"/>
            <a:ext cx="2535087" cy="2666449"/>
            <a:chOff x="8970347" y="1292580"/>
            <a:chExt cx="2535087" cy="2666449"/>
          </a:xfrm>
        </p:grpSpPr>
        <p:grpSp>
          <p:nvGrpSpPr>
            <p:cNvPr id="36" name="组 43"/>
            <p:cNvGrpSpPr/>
            <p:nvPr/>
          </p:nvGrpSpPr>
          <p:grpSpPr>
            <a:xfrm>
              <a:off x="8970347" y="2386233"/>
              <a:ext cx="1572796" cy="1572796"/>
              <a:chOff x="886691" y="2401677"/>
              <a:chExt cx="1817784" cy="1817784"/>
            </a:xfrm>
          </p:grpSpPr>
          <p:sp>
            <p:nvSpPr>
              <p:cNvPr id="37" name="椭圆 36"/>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8" name="椭圆 37"/>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9" name="组合 20"/>
              <p:cNvGrpSpPr/>
              <p:nvPr/>
            </p:nvGrpSpPr>
            <p:grpSpPr>
              <a:xfrm>
                <a:off x="1542029" y="2918544"/>
                <a:ext cx="507108" cy="784050"/>
                <a:chOff x="6257925" y="-9525"/>
                <a:chExt cx="1514475" cy="2341563"/>
              </a:xfrm>
              <a:solidFill>
                <a:schemeClr val="accent1">
                  <a:lumMod val="75000"/>
                </a:schemeClr>
              </a:solidFill>
            </p:grpSpPr>
            <p:sp>
              <p:nvSpPr>
                <p:cNvPr id="4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2" name="组 59"/>
            <p:cNvGrpSpPr/>
            <p:nvPr/>
          </p:nvGrpSpPr>
          <p:grpSpPr>
            <a:xfrm>
              <a:off x="8970347" y="1292580"/>
              <a:ext cx="2535087" cy="957222"/>
              <a:chOff x="1089462" y="1294982"/>
              <a:chExt cx="2535087" cy="957222"/>
            </a:xfrm>
          </p:grpSpPr>
          <p:sp>
            <p:nvSpPr>
              <p:cNvPr id="53"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列举学习过程以及进行过程中所参考的文献</a:t>
                </a:r>
                <a:endParaRPr lang="en-US" altLang="zh-CN" sz="1200" dirty="0">
                  <a:solidFill>
                    <a:srgbClr val="404040"/>
                  </a:solidFill>
                </a:endParaRPr>
              </a:p>
            </p:txBody>
          </p:sp>
          <p:sp>
            <p:nvSpPr>
              <p:cNvPr id="54" name="矩形 53"/>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第六章 参考文献</a:t>
                </a:r>
              </a:p>
            </p:txBody>
          </p:sp>
        </p:grpSp>
      </p:grpSp>
      <p:grpSp>
        <p:nvGrpSpPr>
          <p:cNvPr id="61" name="组合 60"/>
          <p:cNvGrpSpPr/>
          <p:nvPr/>
        </p:nvGrpSpPr>
        <p:grpSpPr>
          <a:xfrm>
            <a:off x="6919499" y="3543378"/>
            <a:ext cx="2535087" cy="2920795"/>
            <a:chOff x="6919499" y="3543378"/>
            <a:chExt cx="2535087" cy="2920795"/>
          </a:xfrm>
        </p:grpSpPr>
        <p:grpSp>
          <p:nvGrpSpPr>
            <p:cNvPr id="28" name="组 29"/>
            <p:cNvGrpSpPr/>
            <p:nvPr/>
          </p:nvGrpSpPr>
          <p:grpSpPr>
            <a:xfrm>
              <a:off x="6919499" y="3543378"/>
              <a:ext cx="1572796" cy="1572796"/>
              <a:chOff x="886691" y="2401677"/>
              <a:chExt cx="1817784" cy="1817784"/>
            </a:xfrm>
          </p:grpSpPr>
          <p:sp>
            <p:nvSpPr>
              <p:cNvPr id="29" name="椭圆 28"/>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0" name="椭圆 29"/>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1" name="组合 20"/>
              <p:cNvGrpSpPr/>
              <p:nvPr/>
            </p:nvGrpSpPr>
            <p:grpSpPr>
              <a:xfrm>
                <a:off x="1542029" y="2918544"/>
                <a:ext cx="507108" cy="784050"/>
                <a:chOff x="6257925" y="-9525"/>
                <a:chExt cx="1514475" cy="2341563"/>
              </a:xfrm>
              <a:solidFill>
                <a:schemeClr val="accent1">
                  <a:lumMod val="75000"/>
                </a:schemeClr>
              </a:solidFill>
            </p:grpSpPr>
            <p:sp>
              <p:nvSpPr>
                <p:cNvPr id="32"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5" name="组 62"/>
            <p:cNvGrpSpPr/>
            <p:nvPr/>
          </p:nvGrpSpPr>
          <p:grpSpPr>
            <a:xfrm>
              <a:off x="6919499" y="5266885"/>
              <a:ext cx="2535087" cy="1197288"/>
              <a:chOff x="1089462" y="1294982"/>
              <a:chExt cx="2535087" cy="1197288"/>
            </a:xfrm>
          </p:grpSpPr>
          <p:sp>
            <p:nvSpPr>
              <p:cNvPr id="56" name="文本框 8"/>
              <p:cNvSpPr txBox="1"/>
              <p:nvPr/>
            </p:nvSpPr>
            <p:spPr>
              <a:xfrm>
                <a:off x="1089462" y="1679740"/>
                <a:ext cx="2535087" cy="812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对于目前一些优秀的算法以及传统算法，分别进行去噪效果以及性能的对比</a:t>
                </a:r>
                <a:endParaRPr lang="en-US" altLang="zh-CN" sz="1200" dirty="0">
                  <a:solidFill>
                    <a:srgbClr val="404040"/>
                  </a:solidFill>
                </a:endParaRPr>
              </a:p>
            </p:txBody>
          </p:sp>
          <p:sp>
            <p:nvSpPr>
              <p:cNvPr id="57" name="矩形 56"/>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第五章 结果分析</a:t>
                </a:r>
              </a:p>
            </p:txBody>
          </p:sp>
        </p:grpSp>
      </p:grpSp>
    </p:spTree>
    <p:extLst>
      <p:ext uri="{BB962C8B-B14F-4D97-AF65-F5344CB8AC3E}">
        <p14:creationId xmlns:p14="http://schemas.microsoft.com/office/powerpoint/2010/main" val="295853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anim calcmode="lin" valueType="num">
                                      <p:cBhvr>
                                        <p:cTn id="8" dur="500" fill="hold"/>
                                        <p:tgtEl>
                                          <p:spTgt spid="59"/>
                                        </p:tgtEl>
                                        <p:attrNameLst>
                                          <p:attrName>ppt_x</p:attrName>
                                        </p:attrNameLst>
                                      </p:cBhvr>
                                      <p:tavLst>
                                        <p:tav tm="0">
                                          <p:val>
                                            <p:strVal val="#ppt_x"/>
                                          </p:val>
                                        </p:tav>
                                        <p:tav tm="100000">
                                          <p:val>
                                            <p:strVal val="#ppt_x"/>
                                          </p:val>
                                        </p:tav>
                                      </p:tavLst>
                                    </p:anim>
                                    <p:anim calcmode="lin" valueType="num">
                                      <p:cBhvr>
                                        <p:cTn id="9" dur="500" fill="hold"/>
                                        <p:tgtEl>
                                          <p:spTgt spid="5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anim calcmode="lin" valueType="num">
                                      <p:cBhvr>
                                        <p:cTn id="19" dur="500" fill="hold"/>
                                        <p:tgtEl>
                                          <p:spTgt spid="60"/>
                                        </p:tgtEl>
                                        <p:attrNameLst>
                                          <p:attrName>ppt_x</p:attrName>
                                        </p:attrNameLst>
                                      </p:cBhvr>
                                      <p:tavLst>
                                        <p:tav tm="0">
                                          <p:val>
                                            <p:strVal val="#ppt_x"/>
                                          </p:val>
                                        </p:tav>
                                        <p:tav tm="100000">
                                          <p:val>
                                            <p:strVal val="#ppt_x"/>
                                          </p:val>
                                        </p:tav>
                                      </p:tavLst>
                                    </p:anim>
                                    <p:anim calcmode="lin" valueType="num">
                                      <p:cBhvr>
                                        <p:cTn id="20" dur="500" fill="hold"/>
                                        <p:tgtEl>
                                          <p:spTgt spid="6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anim calcmode="lin" valueType="num">
                                      <p:cBhvr>
                                        <p:cTn id="30" dur="500" fill="hold"/>
                                        <p:tgtEl>
                                          <p:spTgt spid="61"/>
                                        </p:tgtEl>
                                        <p:attrNameLst>
                                          <p:attrName>ppt_x</p:attrName>
                                        </p:attrNameLst>
                                      </p:cBhvr>
                                      <p:tavLst>
                                        <p:tav tm="0">
                                          <p:val>
                                            <p:strVal val="#ppt_x"/>
                                          </p:val>
                                        </p:tav>
                                        <p:tav tm="100000">
                                          <p:val>
                                            <p:strVal val="#ppt_x"/>
                                          </p:val>
                                        </p:tav>
                                      </p:tavLst>
                                    </p:anim>
                                    <p:anim calcmode="lin" valueType="num">
                                      <p:cBhvr>
                                        <p:cTn id="31" dur="500" fill="hold"/>
                                        <p:tgtEl>
                                          <p:spTgt spid="61"/>
                                        </p:tgtEl>
                                        <p:attrNameLst>
                                          <p:attrName>ppt_y</p:attrName>
                                        </p:attrNameLst>
                                      </p:cBhvr>
                                      <p:tavLst>
                                        <p:tav tm="0">
                                          <p:val>
                                            <p:strVal val="#ppt_y+.1"/>
                                          </p:val>
                                        </p:tav>
                                        <p:tav tm="100000">
                                          <p:val>
                                            <p:strVal val="#ppt_y"/>
                                          </p:val>
                                        </p:tav>
                                      </p:tavLst>
                                    </p:anim>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anim calcmode="lin" valueType="num">
                                      <p:cBhvr>
                                        <p:cTn id="41" dur="500" fill="hold"/>
                                        <p:tgtEl>
                                          <p:spTgt spid="62"/>
                                        </p:tgtEl>
                                        <p:attrNameLst>
                                          <p:attrName>ppt_x</p:attrName>
                                        </p:attrNameLst>
                                      </p:cBhvr>
                                      <p:tavLst>
                                        <p:tav tm="0">
                                          <p:val>
                                            <p:strVal val="#ppt_x"/>
                                          </p:val>
                                        </p:tav>
                                        <p:tav tm="100000">
                                          <p:val>
                                            <p:strVal val="#ppt_x"/>
                                          </p:val>
                                        </p:tav>
                                      </p:tavLst>
                                    </p:anim>
                                    <p:anim calcmode="lin" valueType="num">
                                      <p:cBhvr>
                                        <p:cTn id="42" dur="500" fill="hold"/>
                                        <p:tgtEl>
                                          <p:spTgt spid="62"/>
                                        </p:tgtEl>
                                        <p:attrNameLst>
                                          <p:attrName>ppt_y</p:attrName>
                                        </p:attrNameLst>
                                      </p:cBhvr>
                                      <p:tavLst>
                                        <p:tav tm="0">
                                          <p:val>
                                            <p:strVal val="#ppt_y-.1"/>
                                          </p:val>
                                        </p:tav>
                                        <p:tav tm="100000">
                                          <p:val>
                                            <p:strVal val="#ppt_y"/>
                                          </p:val>
                                        </p:tav>
                                      </p:tavLst>
                                    </p:anim>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27" grpId="0" animBg="1"/>
      <p:bldP spid="35" grpId="0" animBg="1"/>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TotalTime>
  <Words>1652</Words>
  <Application>Microsoft Office PowerPoint</Application>
  <PresentationFormat>宽屏</PresentationFormat>
  <Paragraphs>162</Paragraphs>
  <Slides>20</Slides>
  <Notes>11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等线</vt:lpstr>
      <vt:lpstr>微软雅黑</vt:lpstr>
      <vt:lpstr>Arial</vt:lpstr>
      <vt:lpstr>Arial Black</vt:lpstr>
      <vt:lpstr>Cambria Math</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51</cp:revision>
  <dcterms:created xsi:type="dcterms:W3CDTF">2017-06-01T08:22:32Z</dcterms:created>
  <dcterms:modified xsi:type="dcterms:W3CDTF">2017-06-02T13:35:17Z</dcterms:modified>
</cp:coreProperties>
</file>